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</p:sldIdLst>
  <p:sldSz cy="5143500" cx="9144000"/>
  <p:notesSz cx="6858000" cy="9144000"/>
  <p:embeddedFontLst>
    <p:embeddedFont>
      <p:font typeface="Roboto Slab"/>
      <p:regular r:id="rId93"/>
      <p:bold r:id="rId94"/>
    </p:embeddedFont>
    <p:embeddedFont>
      <p:font typeface="Roboto Medium"/>
      <p:regular r:id="rId95"/>
      <p:bold r:id="rId96"/>
      <p:italic r:id="rId97"/>
      <p:boldItalic r:id="rId98"/>
    </p:embeddedFont>
    <p:embeddedFont>
      <p:font typeface="Roboto"/>
      <p:regular r:id="rId99"/>
      <p:bold r:id="rId100"/>
      <p:italic r:id="rId101"/>
      <p:boldItalic r:id="rId102"/>
    </p:embeddedFont>
    <p:embeddedFont>
      <p:font typeface="Montserrat"/>
      <p:regular r:id="rId103"/>
      <p:bold r:id="rId104"/>
      <p:italic r:id="rId105"/>
      <p:boldItalic r:id="rId106"/>
    </p:embeddedFont>
    <p:embeddedFont>
      <p:font typeface="Helvetica Neue"/>
      <p:regular r:id="rId107"/>
      <p:bold r:id="rId108"/>
      <p:italic r:id="rId109"/>
      <p:boldItalic r:id="rId110"/>
    </p:embeddedFont>
    <p:embeddedFont>
      <p:font typeface="Helvetica Neue Light"/>
      <p:regular r:id="rId111"/>
      <p:bold r:id="rId112"/>
      <p:italic r:id="rId113"/>
      <p:boldItalic r:id="rId114"/>
    </p:embeddedFont>
    <p:embeddedFont>
      <p:font typeface="Roboto Mono"/>
      <p:regular r:id="rId115"/>
      <p:bold r:id="rId116"/>
      <p:italic r:id="rId117"/>
      <p:boldItalic r:id="rId1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19" roundtripDataSignature="AMtx7mgvcWUuyZk/nkyPqv1TIamga4ENo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Rafa H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8B97B83-DED2-47D2-A9BE-47B05C6AC182}">
  <a:tblStyle styleId="{F8B97B83-DED2-47D2-A9BE-47B05C6AC18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07" Type="http://schemas.openxmlformats.org/officeDocument/2006/relationships/font" Target="fonts/HelveticaNeue-regular.fntdata"/><Relationship Id="rId106" Type="http://schemas.openxmlformats.org/officeDocument/2006/relationships/font" Target="fonts/Montserrat-boldItalic.fntdata"/><Relationship Id="rId105" Type="http://schemas.openxmlformats.org/officeDocument/2006/relationships/font" Target="fonts/Montserrat-italic.fntdata"/><Relationship Id="rId104" Type="http://schemas.openxmlformats.org/officeDocument/2006/relationships/font" Target="fonts/Montserrat-bold.fntdata"/><Relationship Id="rId109" Type="http://schemas.openxmlformats.org/officeDocument/2006/relationships/font" Target="fonts/HelveticaNeue-italic.fntdata"/><Relationship Id="rId108" Type="http://schemas.openxmlformats.org/officeDocument/2006/relationships/font" Target="fonts/HelveticaNeue-bold.fntdata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103" Type="http://schemas.openxmlformats.org/officeDocument/2006/relationships/font" Target="fonts/Montserrat-regular.fntdata"/><Relationship Id="rId102" Type="http://schemas.openxmlformats.org/officeDocument/2006/relationships/font" Target="fonts/Roboto-boldItalic.fntdata"/><Relationship Id="rId101" Type="http://schemas.openxmlformats.org/officeDocument/2006/relationships/font" Target="fonts/Roboto-italic.fntdata"/><Relationship Id="rId100" Type="http://schemas.openxmlformats.org/officeDocument/2006/relationships/font" Target="fonts/Roboto-bold.fntdata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95" Type="http://schemas.openxmlformats.org/officeDocument/2006/relationships/font" Target="fonts/RobotoMedium-regular.fntdata"/><Relationship Id="rId94" Type="http://schemas.openxmlformats.org/officeDocument/2006/relationships/font" Target="fonts/RobotoSlab-bold.fntdata"/><Relationship Id="rId97" Type="http://schemas.openxmlformats.org/officeDocument/2006/relationships/font" Target="fonts/RobotoMedium-italic.fntdata"/><Relationship Id="rId96" Type="http://schemas.openxmlformats.org/officeDocument/2006/relationships/font" Target="fonts/RobotoMedium-bold.fntdata"/><Relationship Id="rId11" Type="http://schemas.openxmlformats.org/officeDocument/2006/relationships/slide" Target="slides/slide4.xml"/><Relationship Id="rId99" Type="http://schemas.openxmlformats.org/officeDocument/2006/relationships/font" Target="fonts/Roboto-regular.fntdata"/><Relationship Id="rId10" Type="http://schemas.openxmlformats.org/officeDocument/2006/relationships/slide" Target="slides/slide3.xml"/><Relationship Id="rId98" Type="http://schemas.openxmlformats.org/officeDocument/2006/relationships/font" Target="fonts/RobotoMedium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91" Type="http://schemas.openxmlformats.org/officeDocument/2006/relationships/slide" Target="slides/slide84.xml"/><Relationship Id="rId90" Type="http://schemas.openxmlformats.org/officeDocument/2006/relationships/slide" Target="slides/slide83.xml"/><Relationship Id="rId93" Type="http://schemas.openxmlformats.org/officeDocument/2006/relationships/font" Target="fonts/RobotoSlab-regular.fntdata"/><Relationship Id="rId92" Type="http://schemas.openxmlformats.org/officeDocument/2006/relationships/slide" Target="slides/slide85.xml"/><Relationship Id="rId118" Type="http://schemas.openxmlformats.org/officeDocument/2006/relationships/font" Target="fonts/RobotoMono-boldItalic.fntdata"/><Relationship Id="rId117" Type="http://schemas.openxmlformats.org/officeDocument/2006/relationships/font" Target="fonts/RobotoMono-italic.fntdata"/><Relationship Id="rId116" Type="http://schemas.openxmlformats.org/officeDocument/2006/relationships/font" Target="fonts/RobotoMono-bold.fntdata"/><Relationship Id="rId115" Type="http://schemas.openxmlformats.org/officeDocument/2006/relationships/font" Target="fonts/RobotoMono-regular.fntdata"/><Relationship Id="rId119" Type="http://customschemas.google.com/relationships/presentationmetadata" Target="metadata"/><Relationship Id="rId15" Type="http://schemas.openxmlformats.org/officeDocument/2006/relationships/slide" Target="slides/slide8.xml"/><Relationship Id="rId110" Type="http://schemas.openxmlformats.org/officeDocument/2006/relationships/font" Target="fonts/HelveticaNeue-boldItalic.fntdata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14" Type="http://schemas.openxmlformats.org/officeDocument/2006/relationships/font" Target="fonts/HelveticaNeueLight-boldItalic.fntdata"/><Relationship Id="rId18" Type="http://schemas.openxmlformats.org/officeDocument/2006/relationships/slide" Target="slides/slide11.xml"/><Relationship Id="rId113" Type="http://schemas.openxmlformats.org/officeDocument/2006/relationships/font" Target="fonts/HelveticaNeueLight-italic.fntdata"/><Relationship Id="rId112" Type="http://schemas.openxmlformats.org/officeDocument/2006/relationships/font" Target="fonts/HelveticaNeueLight-bold.fntdata"/><Relationship Id="rId111" Type="http://schemas.openxmlformats.org/officeDocument/2006/relationships/font" Target="fonts/HelveticaNeueLight-regular.fntdata"/><Relationship Id="rId84" Type="http://schemas.openxmlformats.org/officeDocument/2006/relationships/slide" Target="slides/slide77.xml"/><Relationship Id="rId83" Type="http://schemas.openxmlformats.org/officeDocument/2006/relationships/slide" Target="slides/slide76.xml"/><Relationship Id="rId86" Type="http://schemas.openxmlformats.org/officeDocument/2006/relationships/slide" Target="slides/slide79.xml"/><Relationship Id="rId85" Type="http://schemas.openxmlformats.org/officeDocument/2006/relationships/slide" Target="slides/slide78.xml"/><Relationship Id="rId88" Type="http://schemas.openxmlformats.org/officeDocument/2006/relationships/slide" Target="slides/slide81.xml"/><Relationship Id="rId87" Type="http://schemas.openxmlformats.org/officeDocument/2006/relationships/slide" Target="slides/slide80.xml"/><Relationship Id="rId89" Type="http://schemas.openxmlformats.org/officeDocument/2006/relationships/slide" Target="slides/slide82.xml"/><Relationship Id="rId80" Type="http://schemas.openxmlformats.org/officeDocument/2006/relationships/slide" Target="slides/slide73.xml"/><Relationship Id="rId82" Type="http://schemas.openxmlformats.org/officeDocument/2006/relationships/slide" Target="slides/slide75.xml"/><Relationship Id="rId81" Type="http://schemas.openxmlformats.org/officeDocument/2006/relationships/slide" Target="slides/slide74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75" Type="http://schemas.openxmlformats.org/officeDocument/2006/relationships/slide" Target="slides/slide68.xml"/><Relationship Id="rId74" Type="http://schemas.openxmlformats.org/officeDocument/2006/relationships/slide" Target="slides/slide67.xml"/><Relationship Id="rId77" Type="http://schemas.openxmlformats.org/officeDocument/2006/relationships/slide" Target="slides/slide70.xml"/><Relationship Id="rId76" Type="http://schemas.openxmlformats.org/officeDocument/2006/relationships/slide" Target="slides/slide69.xml"/><Relationship Id="rId79" Type="http://schemas.openxmlformats.org/officeDocument/2006/relationships/slide" Target="slides/slide72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66" Type="http://schemas.openxmlformats.org/officeDocument/2006/relationships/slide" Target="slides/slide59.xml"/><Relationship Id="rId65" Type="http://schemas.openxmlformats.org/officeDocument/2006/relationships/slide" Target="slides/slide58.xml"/><Relationship Id="rId68" Type="http://schemas.openxmlformats.org/officeDocument/2006/relationships/slide" Target="slides/slide61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69" Type="http://schemas.openxmlformats.org/officeDocument/2006/relationships/slide" Target="slides/slide6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55" Type="http://schemas.openxmlformats.org/officeDocument/2006/relationships/slide" Target="slides/slide48.xml"/><Relationship Id="rId54" Type="http://schemas.openxmlformats.org/officeDocument/2006/relationships/slide" Target="slides/slide47.xml"/><Relationship Id="rId57" Type="http://schemas.openxmlformats.org/officeDocument/2006/relationships/slide" Target="slides/slide50.xml"/><Relationship Id="rId56" Type="http://schemas.openxmlformats.org/officeDocument/2006/relationships/slide" Target="slides/slide49.xml"/><Relationship Id="rId59" Type="http://schemas.openxmlformats.org/officeDocument/2006/relationships/slide" Target="slides/slide52.xml"/><Relationship Id="rId58" Type="http://schemas.openxmlformats.org/officeDocument/2006/relationships/slide" Target="slides/slide5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1-09-03T13:21:07.024">
    <p:pos x="445" y="958"/>
    <p:text>Error : needs to be fixed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VuZbM4"/>
      </p:ext>
    </p:extLst>
  </p:cm>
</p:cmLst>
</file>

<file path=ppt/media/image1.png>
</file>

<file path=ppt/media/image10.png>
</file>

<file path=ppt/media/image100.gif>
</file>

<file path=ppt/media/image101.gif>
</file>

<file path=ppt/media/image102.gif>
</file>

<file path=ppt/media/image103.gif>
</file>

<file path=ppt/media/image104.png>
</file>

<file path=ppt/media/image105.png>
</file>

<file path=ppt/media/image106.gif>
</file>

<file path=ppt/media/image107.png>
</file>

<file path=ppt/media/image108.gif>
</file>

<file path=ppt/media/image109.png>
</file>

<file path=ppt/media/image11.png>
</file>

<file path=ppt/media/image110.gif>
</file>

<file path=ppt/media/image111.png>
</file>

<file path=ppt/media/image112.gif>
</file>

<file path=ppt/media/image113.png>
</file>

<file path=ppt/media/image114.jp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gif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gif>
</file>

<file path=ppt/media/image27.jpg>
</file>

<file path=ppt/media/image28.jpg>
</file>

<file path=ppt/media/image29.png>
</file>

<file path=ppt/media/image3.png>
</file>

<file path=ppt/media/image30.gif>
</file>

<file path=ppt/media/image31.gif>
</file>

<file path=ppt/media/image32.jpg>
</file>

<file path=ppt/media/image33.gif>
</file>

<file path=ppt/media/image34.png>
</file>

<file path=ppt/media/image35.gif>
</file>

<file path=ppt/media/image36.gif>
</file>

<file path=ppt/media/image37.gif>
</file>

<file path=ppt/media/image38.gif>
</file>

<file path=ppt/media/image39.png>
</file>

<file path=ppt/media/image4.png>
</file>

<file path=ppt/media/image40.gif>
</file>

<file path=ppt/media/image41.gif>
</file>

<file path=ppt/media/image42.png>
</file>

<file path=ppt/media/image43.png>
</file>

<file path=ppt/media/image44.jpg>
</file>

<file path=ppt/media/image45.gif>
</file>

<file path=ppt/media/image46.gif>
</file>

<file path=ppt/media/image47.gif>
</file>

<file path=ppt/media/image48.gif>
</file>

<file path=ppt/media/image49.png>
</file>

<file path=ppt/media/image5.png>
</file>

<file path=ppt/media/image50.png>
</file>

<file path=ppt/media/image51.gif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gif>
</file>

<file path=ppt/media/image59.png>
</file>

<file path=ppt/media/image6.png>
</file>

<file path=ppt/media/image60.gif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gif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gif>
</file>

<file path=ppt/media/image96.gif>
</file>

<file path=ppt/media/image97.gif>
</file>

<file path=ppt/media/image98.png>
</file>

<file path=ppt/media/image9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ea6541f34a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ea6541f34a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ea6541f34a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ea6541f34a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ea6541f34a_0_4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ea6541f34a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ea6541f34a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ea6541f34a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ea6541f34a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ea6541f34a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 need to fix it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ea6541f34a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gea6541f34a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ea6541f34a_0_6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ea6541f34a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a6541f34a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ea6541f34a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a6541f34a_0_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gea6541f34a_0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ea6541f34a_0_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gea6541f34a_0_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ea6541f34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ea6541f34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rgbClr val="31313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ea6541f34a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gea6541f34a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ea6541f34a_0_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ea6541f34a_0_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ea6541f34a_0_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ea6541f34a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ea6541f34a_0_8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ea6541f34a_0_8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ea6541f34a_0_8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gea6541f34a_0_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ea6541f34a_0_8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gea6541f34a_0_8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ea6541f34a_0_9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gea6541f34a_0_9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ea6541f34a_0_9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gea6541f34a_0_9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ea6541f34a_0_9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gea6541f34a_0_9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6541f34a_0_9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gea6541f34a_0_9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a6541f34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ea6541f34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ea6541f34a_0_9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ea6541f34a_0_9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ea6541f34a_0_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gea6541f34a_0_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ea6541f34a_0_9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gea6541f34a_0_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ea6541f34a_0_11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7" name="Google Shape;447;gea6541f34a_0_11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ea6541f34a_0_11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53" name="Google Shape;453;gea6541f34a_0_11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ea6541f34a_0_120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65" name="Google Shape;465;gea6541f34a_0_12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ea6541f34a_0_11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75" name="Google Shape;475;gea6541f34a_0_115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ea6541f34a_0_11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88" name="Google Shape;488;gea6541f34a_0_116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ea6541f34a_0_1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0" name="Google Shape;500;gea6541f34a_0_1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ea6541f34a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7" name="Google Shape;507;gea6541f34a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ea6541f34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ea6541f34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ea6541f34a_0_1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5" name="Google Shape;515;gea6541f34a_0_1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ea6541f34a_0_1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3" name="Google Shape;523;gea6541f34a_0_1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ea6541f34a_0_127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32" name="Google Shape;532;gea6541f34a_0_127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ea6541f34a_0_12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53" name="Google Shape;553;gea6541f34a_0_12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ea6541f34a_0_130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64" name="Google Shape;564;gea6541f34a_0_13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ea6541f34a_0_1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2" name="Google Shape;572;gea6541f34a_0_1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ea6541f34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0" name="Google Shape;580;gea6541f34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ea6541f34a_1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86" name="Google Shape;586;gea6541f34a_1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ea6541f34a_1_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92" name="Google Shape;592;gea6541f34a_1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ea6541f34a_1_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04" name="Google Shape;604;gea6541f34a_1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ea6541f34a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ea6541f34a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ea6541f34a_1_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17" name="Google Shape;617;gea6541f34a_1_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ea6541f34a_1_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29" name="Google Shape;629;gea6541f34a_1_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ea6541f34a_1_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42" name="Google Shape;642;gea6541f34a_1_8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ea6541f34a_1_1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54" name="Google Shape;654;gea6541f34a_1_1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ea6541f34a_1_1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68" name="Google Shape;668;gea6541f34a_1_1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ea6541f34a_1_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79" name="Google Shape;679;gea6541f34a_1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ea6541f34a_1_1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93" name="Google Shape;693;gea6541f34a_1_1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ea6541f34a_1_1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06" name="Google Shape;706;gea6541f34a_1_1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ea6541f34a_1_1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19" name="Google Shape;719;gea6541f34a_1_1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ea6541f34a_1_1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32" name="Google Shape;732;gea6541f34a_1_1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ea6541f34a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ea6541f34a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ea6541f34a_1_1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46" name="Google Shape;746;gea6541f34a_1_1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ea6541f34a_1_1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61" name="Google Shape;761;gea6541f34a_1_18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ea6541f34a_1_2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75" name="Google Shape;775;gea6541f34a_1_20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ea6541f34a_1_2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87" name="Google Shape;787;gea6541f34a_1_2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ea6541f34a_1_2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95" name="Google Shape;795;gea6541f34a_1_2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ea6541f34a_1_2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05" name="Google Shape;805;gea6541f34a_1_2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ea6541f34a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3" name="Google Shape;813;gea6541f34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ea6541f34a_2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0" name="Google Shape;820;gea6541f34a_2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ea6541f34a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7" name="Google Shape;827;gea6541f34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ea6541f34a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4" name="Google Shape;834;gea6541f34a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ea6541f34a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ea6541f34a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ea6541f34a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1" name="Google Shape;841;gea6541f34a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ea6541f34a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9" name="Google Shape;849;gea6541f34a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ea6541f34a_3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5" name="Google Shape;855;gea6541f34a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ea6541f34a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1" name="Google Shape;861;gea6541f34a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ea6541f34a_3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7" name="Google Shape;867;gea6541f34a_3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ea6541f34a_2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ea6541f34a_2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ea6541f34a_3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0" name="Google Shape;880;gea6541f34a_3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ea6541f34a_3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8" name="Google Shape;888;gea6541f34a_3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ea6541f34a_3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6" name="Google Shape;896;gea6541f34a_3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ea6541f34a_3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4" name="Google Shape;904;gea6541f34a_3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ea6541f34a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ea6541f34a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ea6541f34a_3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1" name="Google Shape;911;gea6541f34a_3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ea6541f34a_3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9" name="Google Shape;919;gea6541f34a_3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ea6541f34a_3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ea6541f34a_3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ea6541f34a_3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3" name="Google Shape;933;gea6541f34a_3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ea6541f34a_3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0" name="Google Shape;940;gea6541f34a_3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ea6541f34a_3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7" name="Google Shape;947;gea6541f34a_3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ea6541f34a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ea6541f34a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3">
  <p:cSld name="TITLE_4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52" name="Google Shape;52;p39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53" name="Google Shape;53;p3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4">
  <p:cSld name="TITLE_5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56" name="Google Shape;56;p40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57" name="Google Shape;57;p4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6">
  <p:cSld name="TITLE_7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1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60" name="Google Shape;60;p41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61" name="Google Shape;61;p4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8">
  <p:cSld name="TITLE_9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2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64" name="Google Shape;64;p42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65" name="Google Shape;65;p42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7">
  <p:cSld name="TITLE_8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3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68" name="Google Shape;68;p43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69" name="Google Shape;69;p4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9">
  <p:cSld name="TITLE_10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4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72" name="Google Shape;72;p44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73" name="Google Shape;73;p44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10">
  <p:cSld name="TITLE_1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5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76" name="Google Shape;76;p45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77" name="Google Shape;77;p4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2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6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80" name="Google Shape;80;p46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81" name="Google Shape;81;p4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4" name="Google Shape;84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" name="Google Shape;87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" name="Google Shape;88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2">
  <p:cSld name="TITLE_13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eb756bc509_0_63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" name="Google Shape;15;geb756bc509_0_63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6" name="Google Shape;16;geb756bc509_0_6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4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" name="Google Shape;92;p4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" name="Google Shape;93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9" name="Google Shape;99;p5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" name="Google Shape;100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3" name="Google Shape;103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5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7" name="Google Shape;107;p5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8" name="Google Shape;108;p5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12" name="Google Shape;112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5" name="Google Shape;115;p5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" name="Google Shape;116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5">
  <p:cSld name="TITLE_20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a6541f34a_0_244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1" name="Google Shape;121;gea6541f34a_0_244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2" name="Google Shape;122;gea6541f34a_0_2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3" name="Google Shape;123;gea6541f34a_0_2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2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a6541f34a_0_24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6" name="Google Shape;126;gea6541f34a_0_24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7" name="Google Shape;127;gea6541f34a_0_2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5">
  <p:cSld name="TITLE_14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eb756bc509_0_647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" name="Google Shape;19;geb756bc509_0_647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" name="Google Shape;20;geb756bc509_0_64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6">
  <p:cSld name="TITLE_2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a6541f34a_0_592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0" name="Google Shape;130;gea6541f34a_0_592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31" name="Google Shape;131;gea6541f34a_0_5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2" name="Google Shape;132;gea6541f34a_0_5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7">
  <p:cSld name="TITLE_2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a6541f34a_0_874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5" name="Google Shape;135;gea6541f34a_0_874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36" name="Google Shape;136;gea6541f34a_0_8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gea6541f34a_0_8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3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a6541f34a_0_87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0" name="Google Shape;140;gea6541f34a_0_87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1" name="Google Shape;141;gea6541f34a_0_8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8">
  <p:cSld name="TITLE_23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a6541f34a_0_1130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4" name="Google Shape;144;gea6541f34a_0_1130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45" name="Google Shape;145;gea6541f34a_0_11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6" name="Google Shape;146;gea6541f34a_0_11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247700" cy="12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2">
  <p:cSld name="TITLE_4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a6541f34a_0_1135"/>
          <p:cNvSpPr txBox="1"/>
          <p:nvPr>
            <p:ph type="ctrTitle"/>
          </p:nvPr>
        </p:nvSpPr>
        <p:spPr>
          <a:xfrm>
            <a:off x="311708" y="744575"/>
            <a:ext cx="8520600" cy="20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9" name="Google Shape;149;gea6541f34a_0_113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0" name="Google Shape;150;gea6541f34a_0_11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5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a6541f34a_0_1139"/>
          <p:cNvSpPr txBox="1"/>
          <p:nvPr>
            <p:ph type="ctrTitle"/>
          </p:nvPr>
        </p:nvSpPr>
        <p:spPr>
          <a:xfrm>
            <a:off x="311708" y="744575"/>
            <a:ext cx="8520600" cy="20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3" name="Google Shape;153;gea6541f34a_0_11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4" name="Google Shape;154;gea6541f34a_0_1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_6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a6541f34a_0_1143"/>
          <p:cNvSpPr txBox="1"/>
          <p:nvPr>
            <p:ph type="ctrTitle"/>
          </p:nvPr>
        </p:nvSpPr>
        <p:spPr>
          <a:xfrm>
            <a:off x="311708" y="744575"/>
            <a:ext cx="8520600" cy="20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gea6541f34a_0_114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gea6541f34a_0_11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4">
  <p:cSld name="TITLE_7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ea6541f34a_0_1147"/>
          <p:cNvSpPr txBox="1"/>
          <p:nvPr>
            <p:ph type="ctrTitle"/>
          </p:nvPr>
        </p:nvSpPr>
        <p:spPr>
          <a:xfrm>
            <a:off x="311708" y="744575"/>
            <a:ext cx="8520600" cy="20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gea6541f34a_0_114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gea6541f34a_0_11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11">
  <p:cSld name="TITLE_24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a6541f34a_0_137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65" name="Google Shape;165;gea6541f34a_0_1370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66" name="Google Shape;166;gea6541f34a_0_137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3">
  <p:cSld name="TITLE_2_2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ea6541f34a_0_137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9" name="Google Shape;169;gea6541f34a_0_137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0" name="Google Shape;170;gea6541f34a_0_13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>
  <p:cSld name="TITLE_15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eb756bc509_0_1177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geb756bc509_0_1177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24" name="Google Shape;24;geb756bc509_0_11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" name="Google Shape;25;geb756bc509_0_11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5">
  <p:cSld name="TITLE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ea6541f34a_0_137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3" name="Google Shape;173;gea6541f34a_0_137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4" name="Google Shape;174;gea6541f34a_0_13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12">
  <p:cSld name="TITLE_25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a6541f34a_1_285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77" name="Google Shape;177;gea6541f34a_1_285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78" name="Google Shape;178;gea6541f34a_1_28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9">
  <p:cSld name="TITLE_26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a6541f34a_2_156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1" name="Google Shape;181;gea6541f34a_2_156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82" name="Google Shape;182;gea6541f34a_2_1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gea6541f34a_2_1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1">
  <p:cSld name="TITLE_16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eb756bc509_0_1668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geb756bc509_0_1668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29" name="Google Shape;29;geb756bc509_0_16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" name="Google Shape;30;geb756bc509_0_16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2">
  <p:cSld name="TITLE_17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eb756bc509_0_1997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3" name="Google Shape;33;geb756bc509_0_1997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34" name="Google Shape;34;geb756bc509_0_19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" name="Google Shape;35;geb756bc509_0_199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3">
  <p:cSld name="TITLE_18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eb756bc509_0_2254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" name="Google Shape;38;geb756bc509_0_2254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39" name="Google Shape;39;geb756bc509_0_22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" name="Google Shape;40;geb756bc509_0_22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4">
  <p:cSld name="TITLE_19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eb756bc509_0_2499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3" name="Google Shape;43;geb756bc509_0_2499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44" name="Google Shape;44;geb756bc509_0_24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" name="Google Shape;45;geb756bc509_0_249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1">
  <p:cSld name="TITLE_2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8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8" name="Google Shape;48;p38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49" name="Google Shape;49;p3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43" Type="http://schemas.openxmlformats.org/officeDocument/2006/relationships/theme" Target="../theme/theme2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2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1.xml"/><Relationship Id="rId4" Type="http://schemas.openxmlformats.org/officeDocument/2006/relationships/image" Target="../media/image21.png"/><Relationship Id="rId5" Type="http://schemas.openxmlformats.org/officeDocument/2006/relationships/image" Target="../media/image3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26.gif"/><Relationship Id="rId5" Type="http://schemas.openxmlformats.org/officeDocument/2006/relationships/image" Target="../media/image30.gif"/><Relationship Id="rId6" Type="http://schemas.openxmlformats.org/officeDocument/2006/relationships/image" Target="../media/image35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Relationship Id="rId4" Type="http://schemas.openxmlformats.org/officeDocument/2006/relationships/image" Target="../media/image33.gif"/><Relationship Id="rId5" Type="http://schemas.openxmlformats.org/officeDocument/2006/relationships/image" Target="../media/image37.gif"/><Relationship Id="rId6" Type="http://schemas.openxmlformats.org/officeDocument/2006/relationships/image" Target="../media/image48.gif"/><Relationship Id="rId7" Type="http://schemas.openxmlformats.org/officeDocument/2006/relationships/image" Target="../media/image3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Relationship Id="rId4" Type="http://schemas.openxmlformats.org/officeDocument/2006/relationships/hyperlink" Target="https://economictheoryblog.com/2012/06/28/latexlatexs2/" TargetMode="External"/><Relationship Id="rId5" Type="http://schemas.openxmlformats.org/officeDocument/2006/relationships/image" Target="../media/image36.gif"/><Relationship Id="rId6" Type="http://schemas.openxmlformats.org/officeDocument/2006/relationships/image" Target="../media/image46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4.png"/><Relationship Id="rId4" Type="http://schemas.openxmlformats.org/officeDocument/2006/relationships/image" Target="../media/image4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4.png"/><Relationship Id="rId4" Type="http://schemas.openxmlformats.org/officeDocument/2006/relationships/image" Target="../media/image4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Relationship Id="rId4" Type="http://schemas.openxmlformats.org/officeDocument/2006/relationships/image" Target="../media/image4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4.png"/><Relationship Id="rId4" Type="http://schemas.openxmlformats.org/officeDocument/2006/relationships/image" Target="../media/image41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9.png"/><Relationship Id="rId4" Type="http://schemas.openxmlformats.org/officeDocument/2006/relationships/image" Target="../media/image49.png"/><Relationship Id="rId5" Type="http://schemas.openxmlformats.org/officeDocument/2006/relationships/image" Target="../media/image4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6.png"/><Relationship Id="rId4" Type="http://schemas.openxmlformats.org/officeDocument/2006/relationships/image" Target="../media/image50.png"/><Relationship Id="rId5" Type="http://schemas.openxmlformats.org/officeDocument/2006/relationships/image" Target="../media/image40.gif"/><Relationship Id="rId6" Type="http://schemas.openxmlformats.org/officeDocument/2006/relationships/image" Target="../media/image51.gif"/><Relationship Id="rId7" Type="http://schemas.openxmlformats.org/officeDocument/2006/relationships/image" Target="../media/image45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6.png"/><Relationship Id="rId4" Type="http://schemas.openxmlformats.org/officeDocument/2006/relationships/image" Target="../media/image52.png"/><Relationship Id="rId5" Type="http://schemas.openxmlformats.org/officeDocument/2006/relationships/image" Target="../media/image62.png"/><Relationship Id="rId6" Type="http://schemas.openxmlformats.org/officeDocument/2006/relationships/image" Target="../media/image54.png"/><Relationship Id="rId7" Type="http://schemas.openxmlformats.org/officeDocument/2006/relationships/image" Target="../media/image60.gif"/><Relationship Id="rId8" Type="http://schemas.openxmlformats.org/officeDocument/2006/relationships/image" Target="../media/image58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9.png"/><Relationship Id="rId4" Type="http://schemas.openxmlformats.org/officeDocument/2006/relationships/image" Target="../media/image53.png"/><Relationship Id="rId5" Type="http://schemas.openxmlformats.org/officeDocument/2006/relationships/image" Target="../media/image74.png"/><Relationship Id="rId6" Type="http://schemas.openxmlformats.org/officeDocument/2006/relationships/image" Target="../media/image5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1.png"/><Relationship Id="rId4" Type="http://schemas.openxmlformats.org/officeDocument/2006/relationships/image" Target="../media/image69.png"/><Relationship Id="rId5" Type="http://schemas.openxmlformats.org/officeDocument/2006/relationships/image" Target="../media/image63.png"/><Relationship Id="rId6" Type="http://schemas.openxmlformats.org/officeDocument/2006/relationships/image" Target="../media/image6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61.png"/><Relationship Id="rId4" Type="http://schemas.openxmlformats.org/officeDocument/2006/relationships/image" Target="../media/image6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1.png"/><Relationship Id="rId4" Type="http://schemas.openxmlformats.org/officeDocument/2006/relationships/image" Target="../media/image69.png"/><Relationship Id="rId5" Type="http://schemas.openxmlformats.org/officeDocument/2006/relationships/image" Target="../media/image64.png"/><Relationship Id="rId6" Type="http://schemas.openxmlformats.org/officeDocument/2006/relationships/image" Target="../media/image66.png"/><Relationship Id="rId7" Type="http://schemas.openxmlformats.org/officeDocument/2006/relationships/image" Target="../media/image6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1.png"/><Relationship Id="rId4" Type="http://schemas.openxmlformats.org/officeDocument/2006/relationships/image" Target="../media/image69.png"/><Relationship Id="rId5" Type="http://schemas.openxmlformats.org/officeDocument/2006/relationships/image" Target="../media/image80.png"/><Relationship Id="rId6" Type="http://schemas.openxmlformats.org/officeDocument/2006/relationships/image" Target="../media/image71.png"/><Relationship Id="rId7" Type="http://schemas.openxmlformats.org/officeDocument/2006/relationships/image" Target="../media/image6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73.png"/><Relationship Id="rId4" Type="http://schemas.openxmlformats.org/officeDocument/2006/relationships/hyperlink" Target="https://scikit-learn.org/stable/modules/generated/sklearn.preprocessing.MinMaxScaler.html" TargetMode="External"/><Relationship Id="rId5" Type="http://schemas.openxmlformats.org/officeDocument/2006/relationships/image" Target="../media/image7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6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73.png"/><Relationship Id="rId4" Type="http://schemas.openxmlformats.org/officeDocument/2006/relationships/hyperlink" Target="https://scikit-learn.org/stable/modules/generated/sklearn.preprocessing.StandardScaler.html#sklearn.preprocessing.StandardScaler" TargetMode="External"/><Relationship Id="rId5" Type="http://schemas.openxmlformats.org/officeDocument/2006/relationships/image" Target="../media/image7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73.png"/><Relationship Id="rId4" Type="http://schemas.openxmlformats.org/officeDocument/2006/relationships/hyperlink" Target="https://scikit-learn.org/stable/modules/generated/sklearn.preprocessing.power_transform.html#sklearn.preprocessing.power_transform" TargetMode="External"/><Relationship Id="rId5" Type="http://schemas.openxmlformats.org/officeDocument/2006/relationships/image" Target="../media/image72.png"/><Relationship Id="rId6" Type="http://schemas.openxmlformats.org/officeDocument/2006/relationships/image" Target="../media/image76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1.png"/><Relationship Id="rId4" Type="http://schemas.openxmlformats.org/officeDocument/2006/relationships/image" Target="../media/image69.png"/><Relationship Id="rId5" Type="http://schemas.openxmlformats.org/officeDocument/2006/relationships/image" Target="../media/image83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61.png"/><Relationship Id="rId4" Type="http://schemas.openxmlformats.org/officeDocument/2006/relationships/image" Target="../media/image6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6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77.png"/><Relationship Id="rId4" Type="http://schemas.openxmlformats.org/officeDocument/2006/relationships/image" Target="../media/image8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4.png"/><Relationship Id="rId4" Type="http://schemas.openxmlformats.org/officeDocument/2006/relationships/image" Target="../media/image2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8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84.png"/><Relationship Id="rId4" Type="http://schemas.openxmlformats.org/officeDocument/2006/relationships/image" Target="../media/image82.png"/><Relationship Id="rId5" Type="http://schemas.openxmlformats.org/officeDocument/2006/relationships/image" Target="../media/image75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84.png"/><Relationship Id="rId4" Type="http://schemas.openxmlformats.org/officeDocument/2006/relationships/image" Target="../media/image82.png"/><Relationship Id="rId5" Type="http://schemas.openxmlformats.org/officeDocument/2006/relationships/image" Target="../media/image75.png"/><Relationship Id="rId6" Type="http://schemas.openxmlformats.org/officeDocument/2006/relationships/image" Target="../media/image7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7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84.png"/><Relationship Id="rId4" Type="http://schemas.openxmlformats.org/officeDocument/2006/relationships/image" Target="../media/image82.png"/><Relationship Id="rId5" Type="http://schemas.openxmlformats.org/officeDocument/2006/relationships/image" Target="../media/image7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84.png"/><Relationship Id="rId4" Type="http://schemas.openxmlformats.org/officeDocument/2006/relationships/image" Target="../media/image82.png"/><Relationship Id="rId5" Type="http://schemas.openxmlformats.org/officeDocument/2006/relationships/image" Target="../media/image75.png"/><Relationship Id="rId6" Type="http://schemas.openxmlformats.org/officeDocument/2006/relationships/image" Target="../media/image86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84.png"/><Relationship Id="rId4" Type="http://schemas.openxmlformats.org/officeDocument/2006/relationships/image" Target="../media/image82.png"/><Relationship Id="rId5" Type="http://schemas.openxmlformats.org/officeDocument/2006/relationships/image" Target="../media/image75.png"/><Relationship Id="rId6" Type="http://schemas.openxmlformats.org/officeDocument/2006/relationships/hyperlink" Target="https://docs.scipy.org/doc/scipy/reference/generated/scipy.stats.shapiro.html" TargetMode="Externa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93.png"/><Relationship Id="rId4" Type="http://schemas.openxmlformats.org/officeDocument/2006/relationships/image" Target="../media/image94.png"/><Relationship Id="rId5" Type="http://schemas.openxmlformats.org/officeDocument/2006/relationships/image" Target="../media/image9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89.png"/><Relationship Id="rId4" Type="http://schemas.openxmlformats.org/officeDocument/2006/relationships/image" Target="../media/image92.png"/><Relationship Id="rId5" Type="http://schemas.openxmlformats.org/officeDocument/2006/relationships/image" Target="../media/image90.png"/><Relationship Id="rId6" Type="http://schemas.openxmlformats.org/officeDocument/2006/relationships/hyperlink" Target="https://scikit-learn.org/stable/modules/classes.html#module-sklearn.model_selection" TargetMode="External"/><Relationship Id="rId7" Type="http://schemas.openxmlformats.org/officeDocument/2006/relationships/hyperlink" Target="https://scikit-learn.org/stable/modules/classes.html#module-sklearn.linear_model" TargetMode="Externa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84.png"/><Relationship Id="rId4" Type="http://schemas.openxmlformats.org/officeDocument/2006/relationships/image" Target="../media/image82.png"/><Relationship Id="rId5" Type="http://schemas.openxmlformats.org/officeDocument/2006/relationships/image" Target="../media/image75.png"/><Relationship Id="rId6" Type="http://schemas.openxmlformats.org/officeDocument/2006/relationships/image" Target="../media/image102.gif"/><Relationship Id="rId7" Type="http://schemas.openxmlformats.org/officeDocument/2006/relationships/image" Target="../media/image99.gif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88.png"/><Relationship Id="rId4" Type="http://schemas.openxmlformats.org/officeDocument/2006/relationships/image" Target="../media/image98.png"/><Relationship Id="rId5" Type="http://schemas.openxmlformats.org/officeDocument/2006/relationships/image" Target="../media/image107.png"/><Relationship Id="rId6" Type="http://schemas.openxmlformats.org/officeDocument/2006/relationships/image" Target="../media/image95.gif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88.png"/><Relationship Id="rId4" Type="http://schemas.openxmlformats.org/officeDocument/2006/relationships/image" Target="../media/image98.png"/><Relationship Id="rId5" Type="http://schemas.openxmlformats.org/officeDocument/2006/relationships/image" Target="../media/image107.png"/><Relationship Id="rId6" Type="http://schemas.openxmlformats.org/officeDocument/2006/relationships/image" Target="../media/image87.gif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88.png"/><Relationship Id="rId4" Type="http://schemas.openxmlformats.org/officeDocument/2006/relationships/image" Target="../media/image98.png"/><Relationship Id="rId5" Type="http://schemas.openxmlformats.org/officeDocument/2006/relationships/image" Target="../media/image107.png"/><Relationship Id="rId6" Type="http://schemas.openxmlformats.org/officeDocument/2006/relationships/image" Target="../media/image100.gif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88.png"/><Relationship Id="rId4" Type="http://schemas.openxmlformats.org/officeDocument/2006/relationships/image" Target="../media/image98.png"/><Relationship Id="rId5" Type="http://schemas.openxmlformats.org/officeDocument/2006/relationships/image" Target="../media/image107.png"/><Relationship Id="rId6" Type="http://schemas.openxmlformats.org/officeDocument/2006/relationships/image" Target="../media/image101.gif"/><Relationship Id="rId7" Type="http://schemas.openxmlformats.org/officeDocument/2006/relationships/image" Target="../media/image9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88.png"/><Relationship Id="rId4" Type="http://schemas.openxmlformats.org/officeDocument/2006/relationships/image" Target="../media/image98.png"/><Relationship Id="rId5" Type="http://schemas.openxmlformats.org/officeDocument/2006/relationships/image" Target="../media/image107.png"/><Relationship Id="rId6" Type="http://schemas.openxmlformats.org/officeDocument/2006/relationships/image" Target="../media/image110.gif"/><Relationship Id="rId7" Type="http://schemas.openxmlformats.org/officeDocument/2006/relationships/image" Target="../media/image96.gif"/><Relationship Id="rId8" Type="http://schemas.openxmlformats.org/officeDocument/2006/relationships/image" Target="../media/image97.gif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04.png"/><Relationship Id="rId4" Type="http://schemas.openxmlformats.org/officeDocument/2006/relationships/image" Target="../media/image105.png"/><Relationship Id="rId9" Type="http://schemas.openxmlformats.org/officeDocument/2006/relationships/hyperlink" Target="https://scikit-learn.org/stable/modules/generated/sklearn.metrics.mean_absolute_error.html#sklearn.metrics.mean_absolute_error" TargetMode="External"/><Relationship Id="rId5" Type="http://schemas.openxmlformats.org/officeDocument/2006/relationships/image" Target="../media/image103.gif"/><Relationship Id="rId6" Type="http://schemas.openxmlformats.org/officeDocument/2006/relationships/image" Target="../media/image106.gif"/><Relationship Id="rId7" Type="http://schemas.openxmlformats.org/officeDocument/2006/relationships/image" Target="../media/image121.gif"/><Relationship Id="rId8" Type="http://schemas.openxmlformats.org/officeDocument/2006/relationships/image" Target="../media/image108.gif"/><Relationship Id="rId10" Type="http://schemas.openxmlformats.org/officeDocument/2006/relationships/hyperlink" Target="https://scikit-learn.org/stable/modules/generated/sklearn.metrics.mean_squared_error.html#sklearn.metrics.mean_squared_error" TargetMode="Externa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04.png"/><Relationship Id="rId4" Type="http://schemas.openxmlformats.org/officeDocument/2006/relationships/image" Target="../media/image105.png"/><Relationship Id="rId5" Type="http://schemas.openxmlformats.org/officeDocument/2006/relationships/image" Target="../media/image115.png"/><Relationship Id="rId6" Type="http://schemas.openxmlformats.org/officeDocument/2006/relationships/image" Target="../media/image112.gif"/><Relationship Id="rId7" Type="http://schemas.openxmlformats.org/officeDocument/2006/relationships/hyperlink" Target="https://scikit-learn.org/stable/modules/generated/sklearn.metrics.r2_score.html#sklearn.metrics.r2_score" TargetMode="Externa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04.png"/><Relationship Id="rId4" Type="http://schemas.openxmlformats.org/officeDocument/2006/relationships/image" Target="../media/image105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04.png"/><Relationship Id="rId4" Type="http://schemas.openxmlformats.org/officeDocument/2006/relationships/image" Target="../media/image105.png"/><Relationship Id="rId5" Type="http://schemas.openxmlformats.org/officeDocument/2006/relationships/image" Target="../media/image111.png"/><Relationship Id="rId6" Type="http://schemas.openxmlformats.org/officeDocument/2006/relationships/image" Target="../media/image116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04.png"/><Relationship Id="rId4" Type="http://schemas.openxmlformats.org/officeDocument/2006/relationships/image" Target="../media/image109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14.jp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26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23.png"/><Relationship Id="rId4" Type="http://schemas.openxmlformats.org/officeDocument/2006/relationships/image" Target="../media/image118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23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17.png"/><Relationship Id="rId4" Type="http://schemas.openxmlformats.org/officeDocument/2006/relationships/image" Target="../media/image113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24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22.png"/><Relationship Id="rId4" Type="http://schemas.openxmlformats.org/officeDocument/2006/relationships/image" Target="../media/image120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22.png"/><Relationship Id="rId4" Type="http://schemas.openxmlformats.org/officeDocument/2006/relationships/image" Target="../media/image119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22.png"/><Relationship Id="rId4" Type="http://schemas.openxmlformats.org/officeDocument/2006/relationships/image" Target="../media/image127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28.jp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22.png"/><Relationship Id="rId4" Type="http://schemas.openxmlformats.org/officeDocument/2006/relationships/image" Target="../media/image125.pn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22.png"/><Relationship Id="rId4" Type="http://schemas.openxmlformats.org/officeDocument/2006/relationships/image" Target="../media/image129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31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30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2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Week 4 Recap</a:t>
            </a:r>
            <a:endParaRPr/>
          </a:p>
        </p:txBody>
      </p:sp>
      <p:sp>
        <p:nvSpPr>
          <p:cNvPr id="189" name="Google Shape;189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ea6541f34a_0_278"/>
          <p:cNvSpPr txBox="1"/>
          <p:nvPr/>
        </p:nvSpPr>
        <p:spPr>
          <a:xfrm>
            <a:off x="484950" y="3771500"/>
            <a:ext cx="83820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Unsupervised </a:t>
            </a:r>
            <a:r>
              <a:rPr b="1" i="0" lang="en" sz="5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Learning.</a:t>
            </a:r>
            <a:endParaRPr b="1" i="0" sz="50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7" name="Google Shape;257;gea6541f34a_0_278"/>
          <p:cNvPicPr preferRelativeResize="0"/>
          <p:nvPr/>
        </p:nvPicPr>
        <p:blipFill rotWithShape="1">
          <a:blip r:embed="rId4">
            <a:alphaModFix/>
          </a:blip>
          <a:srcRect b="0" l="33453" r="0" t="0"/>
          <a:stretch/>
        </p:blipFill>
        <p:spPr>
          <a:xfrm>
            <a:off x="7245550" y="5313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gea6541f34a_0_2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53125" y="479838"/>
            <a:ext cx="7237759" cy="418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ea6541f34a_0_28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ea6541f34a_0_436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gea6541f34a_0_436"/>
          <p:cNvSpPr txBox="1"/>
          <p:nvPr>
            <p:ph idx="2" type="title"/>
          </p:nvPr>
        </p:nvSpPr>
        <p:spPr>
          <a:xfrm>
            <a:off x="1959551" y="32419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robability Revisit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0" name="Google Shape;270;gea6541f34a_0_436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a6541f34a_0_34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EVENTS AND PROBABILITY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gea6541f34a_0_34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gea6541f34a_0_347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9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Probability of an event = (# of ways it can happen) / (total number of outcomes)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4">
            <a:alphaModFix/>
          </a:blip>
          <a:stretch>
            <a:fillRect/>
          </a:stretch>
        </a:blip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a6541f34a_0_35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COMBINING PROBABILITIES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gea6541f34a_0_35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gea6541f34a_0_355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Two different events can be broadly classified as: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Joint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-&gt; They can happen together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Disjoint -&gt; They can’t happen together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5" name="Google Shape;285;gea6541f34a_0_3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71175" y="3074850"/>
            <a:ext cx="2295525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gea6541f34a_0_3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71175" y="2462200"/>
            <a:ext cx="2295525" cy="21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ea6541f34a_0_37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2" name="Google Shape;292;gea6541f34a_0_37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3" name="Google Shape;293;gea6541f34a_0_37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6400" y="1460375"/>
            <a:ext cx="8091208" cy="321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a6541f34a_0_604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gea6541f34a_0_604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Sampling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0" name="Google Shape;300;gea6541f34a_0_604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ea6541f34a_0_61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POPULATIONS AND SAMPLES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" name="Google Shape;306;gea6541f34a_0_61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7" name="Google Shape;307;gea6541f34a_0_61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population is a COMPLETE collection of items/individuals/products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sample is SUBSET of a population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8" name="Google Shape;308;gea6541f34a_0_610"/>
          <p:cNvSpPr/>
          <p:nvPr/>
        </p:nvSpPr>
        <p:spPr>
          <a:xfrm>
            <a:off x="5376300" y="2158375"/>
            <a:ext cx="2250600" cy="2234100"/>
          </a:xfrm>
          <a:prstGeom prst="ellipse">
            <a:avLst/>
          </a:prstGeom>
          <a:solidFill>
            <a:srgbClr val="E69138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gea6541f34a_0_610"/>
          <p:cNvSpPr/>
          <p:nvPr/>
        </p:nvSpPr>
        <p:spPr>
          <a:xfrm>
            <a:off x="6293850" y="2803950"/>
            <a:ext cx="218400" cy="218400"/>
          </a:xfrm>
          <a:prstGeom prst="ellipse">
            <a:avLst/>
          </a:prstGeom>
          <a:solidFill>
            <a:srgbClr val="6AA84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gea6541f34a_0_610"/>
          <p:cNvSpPr/>
          <p:nvPr/>
        </p:nvSpPr>
        <p:spPr>
          <a:xfrm>
            <a:off x="6221475" y="3240750"/>
            <a:ext cx="218400" cy="218400"/>
          </a:xfrm>
          <a:prstGeom prst="ellipse">
            <a:avLst/>
          </a:prstGeom>
          <a:solidFill>
            <a:srgbClr val="6AA84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gea6541f34a_0_610"/>
          <p:cNvSpPr/>
          <p:nvPr/>
        </p:nvSpPr>
        <p:spPr>
          <a:xfrm>
            <a:off x="6925800" y="3459150"/>
            <a:ext cx="218400" cy="218400"/>
          </a:xfrm>
          <a:prstGeom prst="ellipse">
            <a:avLst/>
          </a:prstGeom>
          <a:solidFill>
            <a:srgbClr val="6AA84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ea6541f34a_0_610"/>
          <p:cNvSpPr/>
          <p:nvPr/>
        </p:nvSpPr>
        <p:spPr>
          <a:xfrm>
            <a:off x="6592400" y="3736350"/>
            <a:ext cx="218400" cy="218400"/>
          </a:xfrm>
          <a:prstGeom prst="ellipse">
            <a:avLst/>
          </a:prstGeom>
          <a:solidFill>
            <a:srgbClr val="6AA84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ea6541f34a_0_610"/>
          <p:cNvSpPr txBox="1"/>
          <p:nvPr/>
        </p:nvSpPr>
        <p:spPr>
          <a:xfrm>
            <a:off x="7536750" y="2047800"/>
            <a:ext cx="195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E69138"/>
                </a:solidFill>
                <a:latin typeface="Arial"/>
                <a:ea typeface="Arial"/>
                <a:cs typeface="Arial"/>
                <a:sym typeface="Arial"/>
              </a:rPr>
              <a:t>Population</a:t>
            </a:r>
            <a:endParaRPr b="1" i="0" sz="1400" u="none" cap="none" strike="noStrike">
              <a:solidFill>
                <a:srgbClr val="E691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ea6541f34a_0_610"/>
          <p:cNvSpPr txBox="1"/>
          <p:nvPr/>
        </p:nvSpPr>
        <p:spPr>
          <a:xfrm>
            <a:off x="7703100" y="3633175"/>
            <a:ext cx="195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Sample</a:t>
            </a:r>
            <a:endParaRPr b="1" i="0" sz="1400" u="none" cap="none" strike="noStrike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a6541f34a_0_62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POPULATION, SAMPLE AND COLLECTION OF SAMPLES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" name="Google Shape;320;gea6541f34a_0_62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1" name="Google Shape;321;gea6541f34a_0_623"/>
          <p:cNvSpPr txBox="1"/>
          <p:nvPr/>
        </p:nvSpPr>
        <p:spPr>
          <a:xfrm>
            <a:off x="687575" y="1547025"/>
            <a:ext cx="77484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population can be characterized by a distribution which will have: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sample drawn from a population will be characterized by a sample mean (changes from sample to sample; i</a:t>
            </a:r>
            <a:r>
              <a:rPr b="1" i="0" lang="en" sz="14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s a random variable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), and a sample standard deviation: 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We can analyze what mean we will get if we compute the </a:t>
            </a: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mean of the means of many collected samples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from the population: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2" name="Google Shape;322;gea6541f34a_0_6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88625" y="3077033"/>
            <a:ext cx="679353" cy="34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gea6541f34a_0_6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09225" y="4267150"/>
            <a:ext cx="828775" cy="28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gea6541f34a_0_6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888625" y="1996371"/>
            <a:ext cx="679350" cy="318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a6541f34a_0_63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CENTRAL LIMIT THEOREM AND SOME DEFINITIONS: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" name="Google Shape;330;gea6541f34a_0_63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gea6541f34a_0_632"/>
          <p:cNvSpPr txBox="1"/>
          <p:nvPr/>
        </p:nvSpPr>
        <p:spPr>
          <a:xfrm>
            <a:off x="687575" y="1547025"/>
            <a:ext cx="77484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If the size of a sample n &gt;= 30, the </a:t>
            </a: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sampling distribution ( distribution of the means of many samples )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will follow a normal distribution, regardless of the original population distribution.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standard deviation of the sample is: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standard error of the mean (SEM) is: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proportions the SE is defined as: 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2" name="Google Shape;332;gea6541f34a_0_6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37175" y="2462213"/>
            <a:ext cx="1238250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gea6541f34a_0_6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89875" y="2864100"/>
            <a:ext cx="1364930" cy="60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gea6541f34a_0_6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81700" y="3628125"/>
            <a:ext cx="935500" cy="50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gea6541f34a_0_6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287100" y="4288250"/>
            <a:ext cx="1295400" cy="41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a6541f34a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DATA ANALYTICS</a:t>
            </a:r>
            <a:endParaRPr b="1" i="0" sz="5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gea6541f34a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23450" y="1402050"/>
            <a:ext cx="6027390" cy="210546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ea6541f34a_0_6"/>
          <p:cNvSpPr txBox="1"/>
          <p:nvPr/>
        </p:nvSpPr>
        <p:spPr>
          <a:xfrm>
            <a:off x="880325" y="777250"/>
            <a:ext cx="7562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2DC5FA"/>
                </a:solidFill>
                <a:latin typeface="Arial"/>
                <a:ea typeface="Arial"/>
                <a:cs typeface="Arial"/>
                <a:sym typeface="Arial"/>
              </a:rPr>
              <a:t>DATA ANALYSIS PROCESS</a:t>
            </a:r>
            <a:endParaRPr b="1" i="0" sz="2300" u="none" cap="none" strike="noStrike">
              <a:solidFill>
                <a:srgbClr val="2DC5FA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ea6541f34a_0_642"/>
          <p:cNvSpPr txBox="1"/>
          <p:nvPr>
            <p:ph idx="1" type="subTitle"/>
          </p:nvPr>
        </p:nvSpPr>
        <p:spPr>
          <a:xfrm>
            <a:off x="768350" y="934525"/>
            <a:ext cx="756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2DC5FA"/>
                </a:solidFill>
              </a:rPr>
              <a:t>HOW TO CHARACTERIZE A SAMPLE/POPULATION</a:t>
            </a:r>
            <a:endParaRPr b="1">
              <a:solidFill>
                <a:srgbClr val="2DC5FA"/>
              </a:solidFill>
            </a:endParaRPr>
          </a:p>
        </p:txBody>
      </p:sp>
      <p:sp>
        <p:nvSpPr>
          <p:cNvPr id="341" name="Google Shape;341;gea6541f34a_0_642"/>
          <p:cNvSpPr txBox="1"/>
          <p:nvPr/>
        </p:nvSpPr>
        <p:spPr>
          <a:xfrm>
            <a:off x="964400" y="1958025"/>
            <a:ext cx="7014000" cy="4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●"/>
            </a:pPr>
            <a:r>
              <a:rPr b="0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There are two types of measures to characterize a sample / population </a:t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46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○"/>
            </a:pPr>
            <a:r>
              <a:rPr b="0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Central tendency</a:t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46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○"/>
            </a:pPr>
            <a:r>
              <a:rPr b="0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Dispersion</a:t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ea6541f34a_0_64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MEASURES OF CENTRAL TENDENCY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gea6541f34a_0_64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gea6541f34a_0_647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[1,2,2,4,6,8,50]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Mean: (1+2+2+4+6+8+50)/7 = 10.43 (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heavily affected by outliers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)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Median: 4 (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unaffected by outliers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) 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Mode: 2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ea6541f34a_0_653"/>
          <p:cNvSpPr txBox="1"/>
          <p:nvPr/>
        </p:nvSpPr>
        <p:spPr>
          <a:xfrm>
            <a:off x="625025" y="55635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MEASURE OF DISPERSION</a:t>
            </a:r>
            <a:endParaRPr b="1" sz="21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1" sz="21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16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VARIANCE AND STANDARD DEVIATION</a:t>
            </a:r>
            <a:endParaRPr b="0" i="0" sz="16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4" name="Google Shape;354;gea6541f34a_0_65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gea6541f34a_0_653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Variance: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Standard deviation: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(we divide by n-1 to 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avoid underestimating the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Standard deviation)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demo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 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6" name="Google Shape;356;gea6541f34a_0_6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10650" y="1521625"/>
            <a:ext cx="1952625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gea6541f34a_0_65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11450" y="2574625"/>
            <a:ext cx="2051976" cy="60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ea6541f34a_0_88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3" name="Google Shape;363;gea6541f34a_0_883"/>
          <p:cNvSpPr txBox="1"/>
          <p:nvPr>
            <p:ph idx="2" type="title"/>
          </p:nvPr>
        </p:nvSpPr>
        <p:spPr>
          <a:xfrm>
            <a:off x="1959551" y="32419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Probability distributions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4" name="Google Shape;364;gea6541f34a_0_883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059900" cy="1059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ea6541f34a_0_88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RANDOM VARIABLES: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" name="Google Shape;370;gea6541f34a_0_88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1" name="Google Shape;371;gea6541f34a_0_8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2178" y="1460388"/>
            <a:ext cx="7451684" cy="31416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ea6541f34a_0_89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PROBABILITY DISTRIBUTIONS: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" name="Google Shape;377;gea6541f34a_0_89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8" name="Google Shape;378;gea6541f34a_0_895"/>
          <p:cNvSpPr txBox="1"/>
          <p:nvPr/>
        </p:nvSpPr>
        <p:spPr>
          <a:xfrm>
            <a:off x="670500" y="1695600"/>
            <a:ext cx="793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Mathematical function that gives us the probabilities of occurrence of different outcomes.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79" name="Google Shape;379;gea6541f34a_0_8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6450" y="2095800"/>
            <a:ext cx="3629082" cy="1953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ea6541f34a_0_90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PMF: PROBABILITY MASS FUNCTION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5" name="Google Shape;385;gea6541f34a_0_90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6" name="Google Shape;386;gea6541f34a_0_902"/>
          <p:cNvSpPr txBox="1"/>
          <p:nvPr/>
        </p:nvSpPr>
        <p:spPr>
          <a:xfrm>
            <a:off x="687575" y="1547025"/>
            <a:ext cx="7748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Is a function that give us the probability that a </a:t>
            </a:r>
            <a:r>
              <a:rPr b="1" i="0" lang="en" sz="14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DISCRETE 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random variable takes an specific  value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7" name="Google Shape;387;gea6541f34a_0_902"/>
          <p:cNvPicPr preferRelativeResize="0"/>
          <p:nvPr/>
        </p:nvPicPr>
        <p:blipFill rotWithShape="1">
          <a:blip r:embed="rId4">
            <a:alphaModFix/>
          </a:blip>
          <a:srcRect b="54564" l="48341" r="0" t="0"/>
          <a:stretch/>
        </p:blipFill>
        <p:spPr>
          <a:xfrm>
            <a:off x="3311963" y="2664350"/>
            <a:ext cx="2499623" cy="118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ea6541f34a_0_90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PDF: PROBABILITY DENSITY FUNCTION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3" name="Google Shape;393;gea6541f34a_0_90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4" name="Google Shape;394;gea6541f34a_0_909"/>
          <p:cNvSpPr txBox="1"/>
          <p:nvPr/>
        </p:nvSpPr>
        <p:spPr>
          <a:xfrm>
            <a:off x="687575" y="1547025"/>
            <a:ext cx="7748400" cy="26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The PDF is the equivalent of PMF but for </a:t>
            </a:r>
            <a:r>
              <a:rPr b="1" i="0" lang="en" sz="16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continuous variables</a:t>
            </a:r>
            <a:r>
              <a:rPr b="0" i="0" lang="en" sz="16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16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As you can have an infinite amount of possible values between any two numbers, </a:t>
            </a:r>
            <a:r>
              <a:rPr b="1" i="0" lang="en" sz="16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is not possible to define the probability for every value.</a:t>
            </a:r>
            <a:endParaRPr b="1" i="0" sz="16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Therefore,  we define a</a:t>
            </a:r>
            <a:r>
              <a:rPr b="1" i="0" lang="en" sz="16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 density of probability</a:t>
            </a:r>
            <a:r>
              <a:rPr b="0" i="0" lang="en" sz="16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rather than the probability mass. The concept is very similar to mass density in physics: its unit is </a:t>
            </a:r>
            <a:r>
              <a:rPr b="1" i="0" lang="en" sz="16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probability per unit length.</a:t>
            </a:r>
            <a:r>
              <a:rPr b="0" i="0" lang="en" sz="16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To get a feeling for PDF, consider a continuous random variable X</a:t>
            </a:r>
            <a:endParaRPr b="0" i="0" sz="16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5" name="Google Shape;395;gea6541f34a_0_90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53813" y="4013350"/>
            <a:ext cx="2336007" cy="328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ea6541f34a_0_91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DISCRETE DISTRIBUTIONS: BERNOULLI DISTRIBUTION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1" name="Google Shape;401;gea6541f34a_0_91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2" name="Google Shape;402;gea6541f34a_0_916"/>
          <p:cNvSpPr txBox="1"/>
          <p:nvPr/>
        </p:nvSpPr>
        <p:spPr>
          <a:xfrm>
            <a:off x="707225" y="16740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Bernoulli event is one for which the probability the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event occurs is p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the probability the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event does not occur is 1-p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; i.e., the event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only  has two possible outcomes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(usually viewed as success or failure) occurring with probability p and 1-p, respectively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Coin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single launch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example.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ea6541f34a_0_93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DISCRETE DISTRIBUTIONS: BINOMIAL DISTRIBUTION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8" name="Google Shape;408;gea6541f34a_0_93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9" name="Google Shape;409;gea6541f34a_0_931"/>
          <p:cNvSpPr txBox="1"/>
          <p:nvPr/>
        </p:nvSpPr>
        <p:spPr>
          <a:xfrm>
            <a:off x="707225" y="16740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When”n” independent Bernoulli's experiments are conducted, it gives rise to a binomial distribution. Each of the 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experiments is either a success or a failure with a probability of success 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coin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launched n times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example with x heads.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10" name="Google Shape;410;gea6541f34a_0_9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40375" y="3103525"/>
            <a:ext cx="3971925" cy="378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gea6541f34a_0_9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53325" y="3575765"/>
            <a:ext cx="1628775" cy="192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ea6541f34a_0_12"/>
          <p:cNvSpPr txBox="1"/>
          <p:nvPr/>
        </p:nvSpPr>
        <p:spPr>
          <a:xfrm>
            <a:off x="738000" y="680793"/>
            <a:ext cx="72234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TYPES OF</a:t>
            </a:r>
            <a:endParaRPr b="1" i="0" sz="23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gea6541f34a_0_12"/>
          <p:cNvSpPr txBox="1"/>
          <p:nvPr/>
        </p:nvSpPr>
        <p:spPr>
          <a:xfrm>
            <a:off x="738000" y="1114525"/>
            <a:ext cx="7562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2DC5FA"/>
                </a:solidFill>
                <a:latin typeface="Arial"/>
                <a:ea typeface="Arial"/>
                <a:cs typeface="Arial"/>
                <a:sym typeface="Arial"/>
              </a:rPr>
              <a:t>DATA ANALYSIS</a:t>
            </a:r>
            <a:endParaRPr b="1" i="0" sz="2300" u="none" cap="none" strike="noStrike">
              <a:solidFill>
                <a:srgbClr val="2DC5F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gea6541f34a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84749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ea6541f34a_0_12"/>
          <p:cNvSpPr txBox="1"/>
          <p:nvPr/>
        </p:nvSpPr>
        <p:spPr>
          <a:xfrm>
            <a:off x="268475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Diagnostic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ea6541f34a_0_12"/>
          <p:cNvSpPr txBox="1"/>
          <p:nvPr/>
        </p:nvSpPr>
        <p:spPr>
          <a:xfrm>
            <a:off x="2684675" y="2599500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Uncovering the root cause of events</a:t>
            </a:r>
            <a:endParaRPr b="1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" name="Google Shape;206;gea6541f34a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125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ea6541f34a_0_12"/>
          <p:cNvSpPr txBox="1"/>
          <p:nvPr/>
        </p:nvSpPr>
        <p:spPr>
          <a:xfrm>
            <a:off x="82240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Descriptive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gea6541f34a_0_12"/>
          <p:cNvSpPr txBox="1"/>
          <p:nvPr/>
        </p:nvSpPr>
        <p:spPr>
          <a:xfrm>
            <a:off x="822325" y="2599500"/>
            <a:ext cx="16266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Summarize existing data </a:t>
            </a:r>
            <a:r>
              <a:rPr b="0" i="0" lang="en" sz="14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to get a picture of what has happened or is happening</a:t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gea6541f34a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5112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ea6541f34a_0_12"/>
          <p:cNvSpPr txBox="1"/>
          <p:nvPr/>
        </p:nvSpPr>
        <p:spPr>
          <a:xfrm>
            <a:off x="463675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Predictive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ea6541f34a_0_12"/>
          <p:cNvSpPr txBox="1"/>
          <p:nvPr/>
        </p:nvSpPr>
        <p:spPr>
          <a:xfrm>
            <a:off x="4636750" y="2675700"/>
            <a:ext cx="16947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Forecast possibilities in the future</a:t>
            </a:r>
            <a:endParaRPr b="1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gea6541f34a_0_1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gea6541f34a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58086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gea6541f34a_0_12"/>
          <p:cNvSpPr txBox="1"/>
          <p:nvPr/>
        </p:nvSpPr>
        <p:spPr>
          <a:xfrm>
            <a:off x="6558075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Prescriptive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ea6541f34a_0_12"/>
          <p:cNvSpPr txBox="1"/>
          <p:nvPr/>
        </p:nvSpPr>
        <p:spPr>
          <a:xfrm>
            <a:off x="6558075" y="2675700"/>
            <a:ext cx="16947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Analyzing and recommending the best actions</a:t>
            </a:r>
            <a:endParaRPr b="1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ea6541f34a_0_93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CONTINUOUS DISTRIBUTIONS: UNIFORM DISTRIBUTION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7" name="Google Shape;417;gea6541f34a_0_93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8" name="Google Shape;418;gea6541f34a_0_93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For this distribution, all the values have the same probability to appear.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uniform distribution is characterized by being constant: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				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19" name="Google Shape;419;gea6541f34a_0_9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1900" y="2925825"/>
            <a:ext cx="1760739" cy="1257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gea6541f34a_0_9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07900" y="2925825"/>
            <a:ext cx="971550" cy="364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gea6541f34a_0_9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55400" y="3681050"/>
            <a:ext cx="771525" cy="328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gea6541f34a_0_93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903300" y="3652475"/>
            <a:ext cx="771525" cy="37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ea6541f34a_0_94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CONTINUOUS DISTRIBUTIONS: EXPONENTIAL DISTRIBUTION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8" name="Google Shape;428;gea6541f34a_0_94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9" name="Google Shape;429;gea6541f34a_0_94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exponential distribution has the following pdf: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has the following range of values: [0,inf)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30" name="Google Shape;430;gea6541f34a_0_9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2075" y="2351765"/>
            <a:ext cx="1630931" cy="357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gea6541f34a_0_94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29775" y="2295200"/>
            <a:ext cx="2013581" cy="47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gea6541f34a_0_94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15075" y="2893000"/>
            <a:ext cx="2013582" cy="1339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gea6541f34a_0_94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531350" y="3954175"/>
            <a:ext cx="468825" cy="37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gea6541f34a_0_94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966750" y="3964058"/>
            <a:ext cx="468825" cy="37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ea6541f34a_0_92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normal distribution is characterized by the mean and the standard deviation.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X can take values from (-inf,inf)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40" name="Google Shape;440;gea6541f34a_0_9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65225" y="2532196"/>
            <a:ext cx="2430000" cy="1631835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gea6541f34a_0_922"/>
          <p:cNvSpPr txBox="1"/>
          <p:nvPr/>
        </p:nvSpPr>
        <p:spPr>
          <a:xfrm>
            <a:off x="615175" y="732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NORMAL DISTRIBUTION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Continuous Distribution</a:t>
            </a:r>
            <a:endParaRPr b="1" sz="21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2" name="Google Shape;442;gea6541f34a_0_92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3" name="Google Shape;443;gea6541f34a_0_9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7225" y="2682675"/>
            <a:ext cx="1780688" cy="46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gea6541f34a_0_9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127538" y="2682675"/>
            <a:ext cx="2211791" cy="46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H_BLUE-LOGO_1200x1200.png" id="449" name="Google Shape;449;gea6541f34a_0_1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31226" y="1515225"/>
            <a:ext cx="1481547" cy="1481547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gea6541f34a_0_1151"/>
          <p:cNvSpPr txBox="1"/>
          <p:nvPr/>
        </p:nvSpPr>
        <p:spPr>
          <a:xfrm>
            <a:off x="1869275" y="3017075"/>
            <a:ext cx="5476800" cy="11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54A"/>
              </a:buClr>
              <a:buSzPts val="1500"/>
              <a:buFont typeface="Arial"/>
              <a:buNone/>
            </a:pPr>
            <a:r>
              <a:rPr b="1" i="0" lang="en" sz="2800" u="none" cap="none" strike="noStrike">
                <a:solidFill>
                  <a:srgbClr val="2DC5FA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b="1" lang="en" sz="2800">
                <a:solidFill>
                  <a:srgbClr val="2DC5FA"/>
                </a:solidFill>
              </a:rPr>
              <a:t>Processing/ Transformation</a:t>
            </a:r>
            <a:endParaRPr b="1" i="0" sz="2800" u="none" cap="none" strike="noStrike">
              <a:solidFill>
                <a:srgbClr val="2DC5FA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55" name="Google Shape;455;gea6541f34a_0_11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56" name="Google Shape;456;gea6541f34a_0_11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57" name="Google Shape;457;gea6541f34a_0_119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gea6541f34a_0_1192"/>
          <p:cNvSpPr txBox="1"/>
          <p:nvPr/>
        </p:nvSpPr>
        <p:spPr>
          <a:xfrm>
            <a:off x="444296" y="473875"/>
            <a:ext cx="8163900" cy="6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Garbage in / Garbage  out     </a:t>
            </a:r>
            <a:endParaRPr b="0" i="0" sz="1500" u="none" cap="none" strike="noStrike">
              <a:solidFill>
                <a:schemeClr val="lt1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gea6541f34a_0_1192"/>
          <p:cNvSpPr txBox="1"/>
          <p:nvPr/>
        </p:nvSpPr>
        <p:spPr>
          <a:xfrm>
            <a:off x="391052" y="1835913"/>
            <a:ext cx="83619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Arial"/>
              <a:buChar char="●"/>
            </a:pPr>
            <a:r>
              <a:rPr b="0" i="0" lang="en" sz="2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 model prediction will never be better than your input data!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0" name="Google Shape;460;gea6541f34a_0_119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97800" y="3073642"/>
            <a:ext cx="2088547" cy="183588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1" name="Google Shape;461;gea6541f34a_0_1192"/>
          <p:cNvCxnSpPr/>
          <p:nvPr/>
        </p:nvCxnSpPr>
        <p:spPr>
          <a:xfrm flipH="1" rot="10800000">
            <a:off x="3519348" y="3977784"/>
            <a:ext cx="2130000" cy="13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462" name="Google Shape;462;gea6541f34a_0_119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49458" y="3005147"/>
            <a:ext cx="2244392" cy="197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67" name="Google Shape;467;gea6541f34a_0_12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68" name="Google Shape;468;gea6541f34a_0_12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69" name="Google Shape;469;gea6541f34a_0_120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gea6541f34a_0_1204"/>
          <p:cNvSpPr txBox="1"/>
          <p:nvPr/>
        </p:nvSpPr>
        <p:spPr>
          <a:xfrm>
            <a:off x="444296" y="473875"/>
            <a:ext cx="8163900" cy="6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Data cleaning / wrangling        </a:t>
            </a:r>
            <a:endParaRPr b="0" i="0" sz="1500" u="none" cap="none" strike="noStrike">
              <a:solidFill>
                <a:schemeClr val="lt1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gea6541f34a_0_1204"/>
          <p:cNvSpPr txBox="1"/>
          <p:nvPr/>
        </p:nvSpPr>
        <p:spPr>
          <a:xfrm>
            <a:off x="4474083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gea6541f34a_0_1204"/>
          <p:cNvSpPr txBox="1"/>
          <p:nvPr/>
        </p:nvSpPr>
        <p:spPr>
          <a:xfrm>
            <a:off x="391052" y="1531113"/>
            <a:ext cx="83619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Standardize column names</a:t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Deleting and rearranging columns</a:t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Working with data types (set the correct type)</a:t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Filtering data</a:t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Removing duplicates</a:t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Collecting typos</a:t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Conditional formatting</a:t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Replace missing values</a:t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77" name="Google Shape;477;gea6541f34a_0_11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78" name="Google Shape;478;gea6541f34a_0_11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79" name="Google Shape;479;gea6541f34a_0_11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gea6541f34a_0_1156"/>
          <p:cNvSpPr txBox="1"/>
          <p:nvPr/>
        </p:nvSpPr>
        <p:spPr>
          <a:xfrm>
            <a:off x="444296" y="473875"/>
            <a:ext cx="82830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Independent vs dependent features/variables</a:t>
            </a:r>
            <a:endParaRPr b="0" i="0" sz="1500" u="none" cap="none" strike="noStrike">
              <a:solidFill>
                <a:schemeClr val="lt1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gea6541f34a_0_1156"/>
          <p:cNvSpPr txBox="1"/>
          <p:nvPr/>
        </p:nvSpPr>
        <p:spPr>
          <a:xfrm>
            <a:off x="391050" y="2216927"/>
            <a:ext cx="8562600" cy="11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any dataset we can distinguish between two types of features/variables/columns: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Independent / predictive ( those that we will use to make predictions 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Dependent / Target ( </a:t>
            </a: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want we want to </a:t>
            </a: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 USING the INDEPENDENT FEATURES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gea6541f34a_0_1156"/>
          <p:cNvSpPr txBox="1"/>
          <p:nvPr/>
        </p:nvSpPr>
        <p:spPr>
          <a:xfrm>
            <a:off x="385702" y="1013625"/>
            <a:ext cx="77940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Features: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3" name="Google Shape;483;gea6541f34a_0_11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36791" y="3481399"/>
            <a:ext cx="1535578" cy="110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gea6541f34a_0_115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993350" y="3517300"/>
            <a:ext cx="1050899" cy="1050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gea6541f34a_0_115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607975" y="3453388"/>
            <a:ext cx="1178725" cy="117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90" name="Google Shape;490;gea6541f34a_0_11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91" name="Google Shape;491;gea6541f34a_0_11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gea6541f34a_0_1168"/>
          <p:cNvSpPr txBox="1"/>
          <p:nvPr/>
        </p:nvSpPr>
        <p:spPr>
          <a:xfrm>
            <a:off x="444305" y="473875"/>
            <a:ext cx="43062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Types of features</a:t>
            </a:r>
            <a:endParaRPr b="0" i="0" sz="1500" u="none" cap="none" strike="noStrike">
              <a:solidFill>
                <a:schemeClr val="lt1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gea6541f34a_0_1168"/>
          <p:cNvSpPr txBox="1"/>
          <p:nvPr/>
        </p:nvSpPr>
        <p:spPr>
          <a:xfrm>
            <a:off x="391052" y="1835913"/>
            <a:ext cx="83619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There are always two types of features or variables: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Numerical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(numbers: 1, 2, 3…,3.15, 38.4)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Categorical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(tags)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Ordinal ( they display some kind of order 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Nominal (they don’t have any order 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Dates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Usually we use date differences.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we can distinguish between them?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Numericals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express an </a:t>
            </a: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amount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(they can be added, subtracted, multiplied, divided..)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Categoricals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doesn’t express an amount, express a tag.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gea6541f34a_0_1168"/>
          <p:cNvSpPr txBox="1"/>
          <p:nvPr/>
        </p:nvSpPr>
        <p:spPr>
          <a:xfrm>
            <a:off x="385700" y="1166025"/>
            <a:ext cx="70200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Features: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5" name="Google Shape;495;gea6541f34a_0_116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13029" y="1457337"/>
            <a:ext cx="1002638" cy="100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gea6541f34a_0_116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55779" y="2571762"/>
            <a:ext cx="1002650" cy="1002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gea6541f34a_0_116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75175" y="2680089"/>
            <a:ext cx="1067924" cy="7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ea6541f34a_0_124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TRANSFORMING DATA: TRANSFORMERS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3" name="Google Shape;503;gea6541f34a_0_124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4" name="Google Shape;504;gea6541f34a_0_124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Collected data can be affected by: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Outliers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Small range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Skewness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All those problems will affect the predictive power of your model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will need to transform the data to: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Improve interpretability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Declutter graphs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Discover relationships between variables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a6541f34a_0_125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MIN-MAX TRANSFORMER: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0" name="Google Shape;510;gea6541f34a_0_125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1" name="Google Shape;511;gea6541f34a_0_125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MinMaxScaler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12" name="Google Shape;512;gea6541f34a_0_12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52600" y="1930050"/>
            <a:ext cx="5544377" cy="278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a6541f34a_0_3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1" name="Google Shape;221;gea6541f34a_0_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73372" y="436475"/>
            <a:ext cx="5197262" cy="427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ea6541f34a_0_125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STANDARDSCALER TRANSFORMER: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8" name="Google Shape;518;gea6541f34a_0_125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9" name="Google Shape;519;gea6541f34a_0_125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StandardScaler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20" name="Google Shape;520;gea6541f34a_0_125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05000" y="1986500"/>
            <a:ext cx="5110500" cy="266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ea6541f34a_0_126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POWER TRANSFORMER: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6" name="Google Shape;526;gea6541f34a_0_126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7" name="Google Shape;527;gea6541f34a_0_126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PowerTransformer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Replaces the values in each column in order to end up with a new distribution with the smallest skewness.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Depends on a parameter called “lambda” to be determined for each sample.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28" name="Google Shape;528;gea6541f34a_0_1266"/>
          <p:cNvPicPr preferRelativeResize="0"/>
          <p:nvPr/>
        </p:nvPicPr>
        <p:blipFill rotWithShape="1">
          <a:blip r:embed="rId5">
            <a:alphaModFix/>
          </a:blip>
          <a:srcRect b="76744" l="0" r="0" t="0"/>
          <a:stretch/>
        </p:blipFill>
        <p:spPr>
          <a:xfrm>
            <a:off x="2000250" y="3200400"/>
            <a:ext cx="5143500" cy="119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gea6541f34a_0_126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561600" y="502474"/>
            <a:ext cx="2983181" cy="125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34" name="Google Shape;534;gea6541f34a_0_12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5" name="Google Shape;535;gea6541f34a_0_12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gea6541f34a_0_1274"/>
          <p:cNvSpPr txBox="1"/>
          <p:nvPr/>
        </p:nvSpPr>
        <p:spPr>
          <a:xfrm>
            <a:off x="444296" y="473875"/>
            <a:ext cx="8163900" cy="6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Encoding data       </a:t>
            </a:r>
            <a:endParaRPr b="0" i="0" sz="1500" u="none" cap="none" strike="noStrike">
              <a:solidFill>
                <a:schemeClr val="lt1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gea6541f34a_0_1274"/>
          <p:cNvSpPr txBox="1"/>
          <p:nvPr/>
        </p:nvSpPr>
        <p:spPr>
          <a:xfrm>
            <a:off x="731350" y="2567500"/>
            <a:ext cx="912300" cy="400200"/>
          </a:xfrm>
          <a:prstGeom prst="rect">
            <a:avLst/>
          </a:prstGeom>
          <a:solidFill>
            <a:srgbClr val="2DC5FA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Features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8" name="Google Shape;538;gea6541f34a_0_1274"/>
          <p:cNvSpPr txBox="1"/>
          <p:nvPr/>
        </p:nvSpPr>
        <p:spPr>
          <a:xfrm>
            <a:off x="2255350" y="1805500"/>
            <a:ext cx="1210500" cy="400200"/>
          </a:xfrm>
          <a:prstGeom prst="rect">
            <a:avLst/>
          </a:prstGeom>
          <a:solidFill>
            <a:schemeClr val="accent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Numerical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9" name="Google Shape;539;gea6541f34a_0_1274"/>
          <p:cNvSpPr txBox="1"/>
          <p:nvPr/>
        </p:nvSpPr>
        <p:spPr>
          <a:xfrm>
            <a:off x="2179150" y="3405700"/>
            <a:ext cx="1266600" cy="400200"/>
          </a:xfrm>
          <a:prstGeom prst="rect">
            <a:avLst/>
          </a:prstGeom>
          <a:solidFill>
            <a:srgbClr val="EA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Categoricals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0" name="Google Shape;540;gea6541f34a_0_1274"/>
          <p:cNvSpPr txBox="1"/>
          <p:nvPr/>
        </p:nvSpPr>
        <p:spPr>
          <a:xfrm>
            <a:off x="3938700" y="2777975"/>
            <a:ext cx="1266600" cy="400200"/>
          </a:xfrm>
          <a:prstGeom prst="rect">
            <a:avLst/>
          </a:prstGeom>
          <a:solidFill>
            <a:srgbClr val="B4A7D6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Nominals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1" name="Google Shape;541;gea6541f34a_0_1274"/>
          <p:cNvSpPr txBox="1"/>
          <p:nvPr/>
        </p:nvSpPr>
        <p:spPr>
          <a:xfrm>
            <a:off x="3938700" y="4073375"/>
            <a:ext cx="1266600" cy="400200"/>
          </a:xfrm>
          <a:prstGeom prst="rect">
            <a:avLst/>
          </a:prstGeom>
          <a:solidFill>
            <a:srgbClr val="C27BA0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Ordinals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2" name="Google Shape;542;gea6541f34a_0_1274"/>
          <p:cNvSpPr txBox="1"/>
          <p:nvPr/>
        </p:nvSpPr>
        <p:spPr>
          <a:xfrm>
            <a:off x="6224700" y="3967596"/>
            <a:ext cx="12666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Ordinals encoding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3" name="Google Shape;543;gea6541f34a_0_1274"/>
          <p:cNvSpPr txBox="1"/>
          <p:nvPr/>
        </p:nvSpPr>
        <p:spPr>
          <a:xfrm>
            <a:off x="6148500" y="2675330"/>
            <a:ext cx="12666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One Hot Encoding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44" name="Google Shape;544;gea6541f34a_0_1274"/>
          <p:cNvCxnSpPr>
            <a:stCxn id="537" idx="3"/>
            <a:endCxn id="538" idx="1"/>
          </p:cNvCxnSpPr>
          <p:nvPr/>
        </p:nvCxnSpPr>
        <p:spPr>
          <a:xfrm flipH="1" rot="10800000">
            <a:off x="1643650" y="2005600"/>
            <a:ext cx="611700" cy="76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45" name="Google Shape;545;gea6541f34a_0_1274"/>
          <p:cNvCxnSpPr>
            <a:stCxn id="537" idx="3"/>
            <a:endCxn id="539" idx="1"/>
          </p:cNvCxnSpPr>
          <p:nvPr/>
        </p:nvCxnSpPr>
        <p:spPr>
          <a:xfrm>
            <a:off x="1643650" y="2767600"/>
            <a:ext cx="535500" cy="838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46" name="Google Shape;546;gea6541f34a_0_1274"/>
          <p:cNvCxnSpPr>
            <a:stCxn id="539" idx="3"/>
            <a:endCxn id="540" idx="1"/>
          </p:cNvCxnSpPr>
          <p:nvPr/>
        </p:nvCxnSpPr>
        <p:spPr>
          <a:xfrm flipH="1" rot="10800000">
            <a:off x="3445750" y="2978200"/>
            <a:ext cx="492900" cy="627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47" name="Google Shape;547;gea6541f34a_0_1274"/>
          <p:cNvCxnSpPr>
            <a:stCxn id="539" idx="3"/>
            <a:endCxn id="541" idx="1"/>
          </p:cNvCxnSpPr>
          <p:nvPr/>
        </p:nvCxnSpPr>
        <p:spPr>
          <a:xfrm>
            <a:off x="3445750" y="3605800"/>
            <a:ext cx="492900" cy="667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48" name="Google Shape;548;gea6541f34a_0_1274"/>
          <p:cNvCxnSpPr>
            <a:stCxn id="540" idx="3"/>
            <a:endCxn id="543" idx="1"/>
          </p:cNvCxnSpPr>
          <p:nvPr/>
        </p:nvCxnSpPr>
        <p:spPr>
          <a:xfrm>
            <a:off x="5205300" y="2978075"/>
            <a:ext cx="943200" cy="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49" name="Google Shape;549;gea6541f34a_0_1274"/>
          <p:cNvCxnSpPr>
            <a:stCxn id="541" idx="3"/>
            <a:endCxn id="542" idx="1"/>
          </p:cNvCxnSpPr>
          <p:nvPr/>
        </p:nvCxnSpPr>
        <p:spPr>
          <a:xfrm>
            <a:off x="5205300" y="4273475"/>
            <a:ext cx="1019400" cy="1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550" name="Google Shape;550;gea6541f34a_0_127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38700" y="1666125"/>
            <a:ext cx="611699" cy="611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55" name="Google Shape;555;gea6541f34a_0_12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56" name="Google Shape;556;gea6541f34a_0_12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gea6541f34a_0_1294"/>
          <p:cNvSpPr txBox="1"/>
          <p:nvPr/>
        </p:nvSpPr>
        <p:spPr>
          <a:xfrm>
            <a:off x="444296" y="473875"/>
            <a:ext cx="8163900" cy="6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One Hot Encoding        </a:t>
            </a:r>
            <a:endParaRPr b="0" i="0" sz="1500" u="none" cap="none" strike="noStrike">
              <a:solidFill>
                <a:schemeClr val="lt1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gea6541f34a_0_1294"/>
          <p:cNvSpPr txBox="1"/>
          <p:nvPr/>
        </p:nvSpPr>
        <p:spPr>
          <a:xfrm>
            <a:off x="391052" y="1314438"/>
            <a:ext cx="83619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Consists in getting an dataframe of binary entries for each value of the categorical column.</a:t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59" name="Google Shape;559;gea6541f34a_0_1294"/>
          <p:cNvGraphicFramePr/>
          <p:nvPr/>
        </p:nvGraphicFramePr>
        <p:xfrm>
          <a:off x="952500" y="2266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{F8B97B83-DED2-47D2-A9BE-47B05C6AC182}</a:tableStyleId>
              </a:tblPr>
              <a:tblGrid>
                <a:gridCol w="1622125"/>
              </a:tblGrid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Color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2DC5FA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Green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Blue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560" name="Google Shape;560;gea6541f34a_0_1294"/>
          <p:cNvGraphicFramePr/>
          <p:nvPr/>
        </p:nvGraphicFramePr>
        <p:xfrm>
          <a:off x="3467100" y="2266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{F8B97B83-DED2-47D2-A9BE-47B05C6AC182}</a:tableStyleId>
              </a:tblPr>
              <a:tblGrid>
                <a:gridCol w="1467175"/>
                <a:gridCol w="1467175"/>
                <a:gridCol w="1467175"/>
              </a:tblGrid>
              <a:tr h="4537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Red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solidFill>
                      <a:srgbClr val="2DC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Green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solidFill>
                      <a:srgbClr val="2DC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Blue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solidFill>
                      <a:srgbClr val="2DC5FA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/>
                </a:tc>
              </a:tr>
              <a:tr h="419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61" name="Google Shape;561;gea6541f34a_0_1294"/>
          <p:cNvSpPr txBox="1"/>
          <p:nvPr/>
        </p:nvSpPr>
        <p:spPr>
          <a:xfrm>
            <a:off x="647700" y="4076700"/>
            <a:ext cx="767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Pros: Easy to automate.	Cons: Increases the number of columns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66" name="Google Shape;566;gea6541f34a_0_13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gea6541f34a_0_1304"/>
          <p:cNvSpPr txBox="1"/>
          <p:nvPr/>
        </p:nvSpPr>
        <p:spPr>
          <a:xfrm>
            <a:off x="444296" y="473875"/>
            <a:ext cx="8163900" cy="6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Ordinal Encoding        </a:t>
            </a:r>
            <a:endParaRPr b="0" i="0" sz="1500" u="none" cap="none" strike="noStrike">
              <a:solidFill>
                <a:schemeClr val="lt1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gea6541f34a_0_1304"/>
          <p:cNvSpPr txBox="1"/>
          <p:nvPr/>
        </p:nvSpPr>
        <p:spPr>
          <a:xfrm>
            <a:off x="391052" y="1302513"/>
            <a:ext cx="83619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Consists in assigning numerical values to each unique value of the categorical column according to an “implicit” relative ordering</a:t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69" name="Google Shape;569;gea6541f34a_0_1304"/>
          <p:cNvGraphicFramePr/>
          <p:nvPr/>
        </p:nvGraphicFramePr>
        <p:xfrm>
          <a:off x="2857500" y="2266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{F8B97B83-DED2-47D2-A9BE-47B05C6AC182}</a:tableStyleId>
              </a:tblPr>
              <a:tblGrid>
                <a:gridCol w="2004975"/>
                <a:gridCol w="747575"/>
              </a:tblGrid>
              <a:tr h="428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Educational level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2DC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Value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2DC5FA"/>
                    </a:solidFill>
                  </a:tcPr>
                </a:tc>
              </a:tr>
              <a:tr h="406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Analphabet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430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Primary School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430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High School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Bsc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Ph.D.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ea6541f34a_0_123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Checking for Correlation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5" name="Google Shape;575;gea6541f34a_0_123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6" name="Google Shape;576;gea6541f34a_0_1233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correlations quantifies how much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linearly related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are two numerical variables.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correlation coefficient can be positive, negative or null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range of values is: -1, 1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Dropping one of the features with high correlation between them.</a:t>
            </a:r>
            <a:endParaRPr b="1" i="0" sz="18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77" name="Google Shape;577;gea6541f34a_0_12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50749" y="3150875"/>
            <a:ext cx="6733099" cy="152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ea6541f34a_1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3" name="Google Shape;583;gea6541f34a_1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6025" y="373625"/>
            <a:ext cx="4831950" cy="439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H_BLUE-LOGO_1200x1200.png" id="588" name="Google Shape;588;gea6541f34a_1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31226" y="1515225"/>
            <a:ext cx="1481547" cy="1481547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gea6541f34a_1_5"/>
          <p:cNvSpPr txBox="1"/>
          <p:nvPr/>
        </p:nvSpPr>
        <p:spPr>
          <a:xfrm>
            <a:off x="2698151" y="3017063"/>
            <a:ext cx="3695400" cy="7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54A"/>
              </a:buClr>
              <a:buSzPts val="1500"/>
              <a:buFont typeface="Arial"/>
              <a:buNone/>
            </a:pPr>
            <a:r>
              <a:rPr b="1" i="0" lang="en" sz="1800" u="none" cap="none" strike="noStrike">
                <a:solidFill>
                  <a:srgbClr val="2F354A"/>
                </a:solidFill>
                <a:latin typeface="Arial"/>
                <a:ea typeface="Arial"/>
                <a:cs typeface="Arial"/>
                <a:sym typeface="Arial"/>
              </a:rPr>
              <a:t>LINEAR REGRESSION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94" name="Google Shape;594;gea6541f34a_1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95" name="Google Shape;595;gea6541f34a_1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96" name="Google Shape;596;gea6541f34a_1_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gea6541f34a_1_10"/>
          <p:cNvSpPr txBox="1"/>
          <p:nvPr/>
        </p:nvSpPr>
        <p:spPr>
          <a:xfrm>
            <a:off x="444302" y="473875"/>
            <a:ext cx="32109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ntroduction to linear regression</a:t>
            </a:r>
            <a:endParaRPr b="0" i="0" sz="500" u="none" cap="none" strike="noStrike">
              <a:solidFill>
                <a:srgbClr val="000000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98" name="Google Shape;598;gea6541f34a_1_10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599" name="Google Shape;599;gea6541f34a_1_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gea6541f34a_1_10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Supervised learning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gea6541f34a_1_10"/>
          <p:cNvSpPr txBox="1"/>
          <p:nvPr/>
        </p:nvSpPr>
        <p:spPr>
          <a:xfrm>
            <a:off x="4552950" y="1133475"/>
            <a:ext cx="4073400" cy="31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2984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 you remember the two types of variables / features? ( </a:t>
            </a:r>
            <a:r>
              <a:rPr b="1" i="0" lang="en" sz="1500" u="none" cap="none" strike="noStrike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Numerical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i="0" lang="en" sz="1500" u="none" cap="none" strike="noStrike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Categorical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 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Now is when this distinction makes sense as we can have two types of problems in supervised learning: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b="1" i="0" lang="en" sz="1500" u="none" cap="none" strike="noStrike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Regression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(</a:t>
            </a: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prediction of a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numerical feature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b="1" i="0" lang="en" sz="15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Classification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prediction of a categorical feature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06" name="Google Shape;606;gea6541f34a_1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7" name="Google Shape;607;gea6541f34a_1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8" name="Google Shape;608;gea6541f34a_1_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gea6541f34a_1_21"/>
          <p:cNvSpPr txBox="1"/>
          <p:nvPr/>
        </p:nvSpPr>
        <p:spPr>
          <a:xfrm>
            <a:off x="444302" y="473875"/>
            <a:ext cx="32109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ntroduction to machine learning</a:t>
            </a:r>
            <a:endParaRPr b="0" i="0" sz="500" u="none" cap="none" strike="noStrike">
              <a:solidFill>
                <a:srgbClr val="000000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0" name="Google Shape;610;gea6541f34a_1_21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611" name="Google Shape;611;gea6541f34a_1_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gea6541f34a_1_21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Linear regression model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gea6541f34a_1_21"/>
          <p:cNvSpPr txBox="1"/>
          <p:nvPr/>
        </p:nvSpPr>
        <p:spPr>
          <a:xfrm>
            <a:off x="4508100" y="473875"/>
            <a:ext cx="4073400" cy="42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2984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linear regression model is a supervised </a:t>
            </a: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parametric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model ( it’s based on a given formula ) which has two parameters: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Slope (a)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Intercept (b)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linear model can have multiple independent features. 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4" name="Google Shape;614;gea6541f34a_1_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06995" y="2147888"/>
            <a:ext cx="2390775" cy="19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a6541f34a_0_253"/>
          <p:cNvSpPr txBox="1"/>
          <p:nvPr/>
        </p:nvSpPr>
        <p:spPr>
          <a:xfrm>
            <a:off x="484950" y="3771500"/>
            <a:ext cx="73161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Supervised </a:t>
            </a:r>
            <a:r>
              <a:rPr b="1" i="0" lang="en" sz="5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Learning.</a:t>
            </a:r>
            <a:endParaRPr b="1" i="0" sz="50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7" name="Google Shape;227;gea6541f34a_0_253"/>
          <p:cNvPicPr preferRelativeResize="0"/>
          <p:nvPr/>
        </p:nvPicPr>
        <p:blipFill rotWithShape="1">
          <a:blip r:embed="rId4">
            <a:alphaModFix/>
          </a:blip>
          <a:srcRect b="0" l="33453" r="0" t="0"/>
          <a:stretch/>
        </p:blipFill>
        <p:spPr>
          <a:xfrm>
            <a:off x="7245550" y="5313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19" name="Google Shape;619;gea6541f34a_1_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20" name="Google Shape;620;gea6541f34a_1_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21" name="Google Shape;621;gea6541f34a_1_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gea6541f34a_1_58"/>
          <p:cNvSpPr txBox="1"/>
          <p:nvPr/>
        </p:nvSpPr>
        <p:spPr>
          <a:xfrm>
            <a:off x="444302" y="473875"/>
            <a:ext cx="32109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ntroduction to machine learning</a:t>
            </a:r>
            <a:endParaRPr b="0" i="0" sz="500" u="none" cap="none" strike="noStrike">
              <a:solidFill>
                <a:srgbClr val="000000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3" name="Google Shape;623;gea6541f34a_1_58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624" name="Google Shape;624;gea6541f34a_1_5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gea6541f34a_1_58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Linear regression assumptions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gea6541f34a_1_58"/>
          <p:cNvSpPr txBox="1"/>
          <p:nvPr/>
        </p:nvSpPr>
        <p:spPr>
          <a:xfrm>
            <a:off x="4572000" y="717150"/>
            <a:ext cx="4073400" cy="37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2984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linear regression model is </a:t>
            </a:r>
            <a:r>
              <a:rPr b="1" i="0" lang="en" sz="1500" u="none" cap="none" strike="noStrike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one particular type of regression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which is making the </a:t>
            </a:r>
            <a:r>
              <a:rPr b="1" i="0" lang="en" sz="15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following four assumptions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about the data: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Lineality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 the relation between the independent feature and the dependent feature is linear 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Independency: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every observation used to train the model doesn’t depend of another.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Normality: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all the variables (independent and dependent) are normally distributed.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Normality</a:t>
            </a: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of errors made by model’s predictions are fairly constant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31" name="Google Shape;631;gea6541f34a_1_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32" name="Google Shape;632;gea6541f34a_1_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33" name="Google Shape;633;gea6541f34a_1_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gea6541f34a_1_69"/>
          <p:cNvSpPr txBox="1"/>
          <p:nvPr/>
        </p:nvSpPr>
        <p:spPr>
          <a:xfrm>
            <a:off x="444302" y="473875"/>
            <a:ext cx="32109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ntroduction to machine learning</a:t>
            </a:r>
            <a:endParaRPr b="0" i="0" sz="500" u="none" cap="none" strike="noStrike">
              <a:solidFill>
                <a:srgbClr val="000000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35" name="Google Shape;635;gea6541f34a_1_69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636" name="Google Shape;636;gea6541f34a_1_6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gea6541f34a_1_69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Checking for linearity: correlation matrix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gea6541f34a_1_69"/>
          <p:cNvSpPr txBox="1"/>
          <p:nvPr/>
        </p:nvSpPr>
        <p:spPr>
          <a:xfrm>
            <a:off x="4552950" y="523875"/>
            <a:ext cx="4073400" cy="37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check the linearity of the relationship between the dependent feature and the independent feature, check: </a:t>
            </a: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correlation matrix.</a:t>
            </a:r>
            <a:endParaRPr b="1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higher ( in absolute value ) the value of the correlation, the better. A minimum to consider a good correlation value is </a:t>
            </a:r>
            <a: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0.75</a:t>
            </a: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but there is no consensus. 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9" name="Google Shape;639;gea6541f34a_1_69"/>
          <p:cNvPicPr preferRelativeResize="0"/>
          <p:nvPr/>
        </p:nvPicPr>
        <p:blipFill rotWithShape="1">
          <a:blip r:embed="rId6">
            <a:alphaModFix/>
          </a:blip>
          <a:srcRect b="0" l="51181" r="0" t="0"/>
          <a:stretch/>
        </p:blipFill>
        <p:spPr>
          <a:xfrm>
            <a:off x="5518175" y="2571750"/>
            <a:ext cx="2390764" cy="2294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44" name="Google Shape;644;gea6541f34a_1_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45" name="Google Shape;645;gea6541f34a_1_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46" name="Google Shape;646;gea6541f34a_1_8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647" name="Google Shape;647;gea6541f34a_1_81"/>
          <p:cNvSpPr txBox="1"/>
          <p:nvPr/>
        </p:nvSpPr>
        <p:spPr>
          <a:xfrm>
            <a:off x="444302" y="473875"/>
            <a:ext cx="32109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ntroduction to machine learning</a:t>
            </a:r>
            <a:endParaRPr b="0" i="0" sz="500" u="none" cap="none" strike="noStrike">
              <a:solidFill>
                <a:srgbClr val="000000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48" name="Google Shape;648;gea6541f34a_1_81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649" name="Google Shape;649;gea6541f34a_1_8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gea6541f34a_1_81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Checking for normality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gea6541f34a_1_81"/>
          <p:cNvSpPr txBox="1"/>
          <p:nvPr/>
        </p:nvSpPr>
        <p:spPr>
          <a:xfrm>
            <a:off x="4552950" y="1133475"/>
            <a:ext cx="4403400" cy="37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Plot the distribution of each variable and check out if resembles a normal distribution.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13716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not, fit and apply a transformer/scaler: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2" marL="1828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■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power= PowerTransformer()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2" marL="1828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■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power.fit(X_train)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2" marL="1828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■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power.transform(X_train)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2" marL="1828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■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power.transform(X_test)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you want to be picky checking for normality of a variable, you can use an statistical test like the: </a:t>
            </a:r>
            <a:r>
              <a:rPr b="0" i="0" lang="en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Shapiro-Wilks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56" name="Google Shape;656;gea6541f34a_1_1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57" name="Google Shape;657;gea6541f34a_1_10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gea6541f34a_1_101"/>
          <p:cNvSpPr txBox="1"/>
          <p:nvPr/>
        </p:nvSpPr>
        <p:spPr>
          <a:xfrm>
            <a:off x="444303" y="473875"/>
            <a:ext cx="3615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Data splitting and model </a:t>
            </a: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selection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gea6541f34a_1_101"/>
          <p:cNvSpPr txBox="1"/>
          <p:nvPr/>
        </p:nvSpPr>
        <p:spPr>
          <a:xfrm>
            <a:off x="392902" y="1188250"/>
            <a:ext cx="4048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Split our original data in two sets: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gea6541f34a_1_101"/>
          <p:cNvSpPr txBox="1"/>
          <p:nvPr/>
        </p:nvSpPr>
        <p:spPr>
          <a:xfrm>
            <a:off x="444300" y="1640700"/>
            <a:ext cx="46398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 and test sets: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 set: 70-80% of the total data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set:  30-20% of the total data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we decide in which set we place each row of our dataset? 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Mostly at random except some specific situations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Now you train the model using the “train set” and you make predictions on the “test set”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Then you select the best model based on the best performance on the “test set”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1" name="Google Shape;661;gea6541f34a_1_10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54950" y="1059675"/>
            <a:ext cx="3615600" cy="3617125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gea6541f34a_1_101"/>
          <p:cNvSpPr txBox="1"/>
          <p:nvPr/>
        </p:nvSpPr>
        <p:spPr>
          <a:xfrm>
            <a:off x="7103675" y="2363650"/>
            <a:ext cx="1972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model.fit(x_train,y_train)</a:t>
            </a:r>
            <a:endParaRPr b="1" i="0" sz="13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3" name="Google Shape;663;gea6541f34a_1_101"/>
          <p:cNvSpPr txBox="1"/>
          <p:nvPr/>
        </p:nvSpPr>
        <p:spPr>
          <a:xfrm>
            <a:off x="7103675" y="3887650"/>
            <a:ext cx="2135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model.predict(x_test)</a:t>
            </a:r>
            <a:endParaRPr b="1" i="0" sz="13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4" name="Google Shape;664;gea6541f34a_1_101"/>
          <p:cNvSpPr txBox="1"/>
          <p:nvPr/>
        </p:nvSpPr>
        <p:spPr>
          <a:xfrm>
            <a:off x="7179875" y="1601650"/>
            <a:ext cx="19722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300" u="none" cap="none" strike="noStrike">
                <a:solidFill>
                  <a:srgbClr val="6AA8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trans.fit(x_train)</a:t>
            </a:r>
            <a:endParaRPr b="1" i="0" sz="1300" u="none" cap="none" strike="noStrike">
              <a:solidFill>
                <a:srgbClr val="6AA84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300" u="none" cap="none" strike="noStrike">
                <a:solidFill>
                  <a:srgbClr val="6AA8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trans.transform(x_train)</a:t>
            </a:r>
            <a:endParaRPr b="1" i="0" sz="1300" u="none" cap="none" strike="noStrike">
              <a:solidFill>
                <a:srgbClr val="6AA84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5" name="Google Shape;665;gea6541f34a_1_101"/>
          <p:cNvSpPr txBox="1"/>
          <p:nvPr/>
        </p:nvSpPr>
        <p:spPr>
          <a:xfrm>
            <a:off x="7103675" y="3659050"/>
            <a:ext cx="2660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300" u="none" cap="none" strike="noStrike">
                <a:solidFill>
                  <a:srgbClr val="6AA8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trans.transform(x_test)</a:t>
            </a:r>
            <a:endParaRPr b="1" i="0" sz="1300" u="none" cap="none" strike="noStrike">
              <a:solidFill>
                <a:srgbClr val="6AA84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70" name="Google Shape;670;gea6541f34a_1_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71" name="Google Shape;671;gea6541f34a_1_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gea6541f34a_1_114"/>
          <p:cNvSpPr txBox="1"/>
          <p:nvPr/>
        </p:nvSpPr>
        <p:spPr>
          <a:xfrm>
            <a:off x="444303" y="473875"/>
            <a:ext cx="3615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Data splitting and model </a:t>
            </a: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selection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gea6541f34a_1_114"/>
          <p:cNvSpPr txBox="1"/>
          <p:nvPr/>
        </p:nvSpPr>
        <p:spPr>
          <a:xfrm>
            <a:off x="392902" y="1188250"/>
            <a:ext cx="4048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 sklearn to perform data splitting and model generation: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gea6541f34a_1_114"/>
          <p:cNvSpPr txBox="1"/>
          <p:nvPr/>
        </p:nvSpPr>
        <p:spPr>
          <a:xfrm>
            <a:off x="444300" y="2478900"/>
            <a:ext cx="46398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5" name="Google Shape;675;gea6541f34a_1_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22175" y="124675"/>
            <a:ext cx="2869824" cy="2412151"/>
          </a:xfrm>
          <a:prstGeom prst="rect">
            <a:avLst/>
          </a:prstGeom>
          <a:noFill/>
          <a:ln>
            <a:noFill/>
          </a:ln>
        </p:spPr>
      </p:pic>
      <p:sp>
        <p:nvSpPr>
          <p:cNvPr id="676" name="Google Shape;676;gea6541f34a_1_114"/>
          <p:cNvSpPr txBox="1"/>
          <p:nvPr/>
        </p:nvSpPr>
        <p:spPr>
          <a:xfrm>
            <a:off x="392900" y="1903350"/>
            <a:ext cx="81723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from </a:t>
            </a:r>
            <a:r>
              <a:rPr b="1" i="0" lang="en" sz="1600" u="none" cap="none" strike="noStrike">
                <a:solidFill>
                  <a:srgbClr val="2878A2"/>
                </a:solidFill>
                <a:highlight>
                  <a:srgbClr val="CDE8E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sklearn.model_selection</a:t>
            </a:r>
            <a:r>
              <a:rPr b="0" i="0" lang="en" sz="1600" u="none" cap="none" strike="noStrike">
                <a:solidFill>
                  <a:srgbClr val="212529"/>
                </a:solidFill>
                <a:highlight>
                  <a:srgbClr val="CDE8EF"/>
                </a:highlight>
                <a:latin typeface="Roboto"/>
                <a:ea typeface="Roboto"/>
                <a:cs typeface="Roboto"/>
                <a:sym typeface="Roboto"/>
              </a:rPr>
              <a:t> import train_test_split</a:t>
            </a:r>
            <a:endParaRPr b="0" i="0" sz="1600" u="none" cap="none" strike="noStrike">
              <a:solidFill>
                <a:srgbClr val="212529"/>
              </a:solidFill>
              <a:highlight>
                <a:srgbClr val="CDE8E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212529"/>
                </a:solidFill>
                <a:highlight>
                  <a:srgbClr val="CDE8EF"/>
                </a:highlight>
                <a:latin typeface="Roboto"/>
                <a:ea typeface="Roboto"/>
                <a:cs typeface="Roboto"/>
                <a:sym typeface="Roboto"/>
              </a:rPr>
              <a:t>from </a:t>
            </a:r>
            <a:r>
              <a:rPr b="1" i="0" lang="en" sz="1600" u="none" cap="none" strike="noStrike">
                <a:solidFill>
                  <a:srgbClr val="2878A2"/>
                </a:solidFill>
                <a:highlight>
                  <a:srgbClr val="CDE8E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sklearn.linear_model</a:t>
            </a:r>
            <a:r>
              <a:rPr b="0" i="0" lang="en" sz="1600" u="none" cap="none" strike="noStrike">
                <a:solidFill>
                  <a:srgbClr val="212529"/>
                </a:solidFill>
                <a:highlight>
                  <a:srgbClr val="CDE8EF"/>
                </a:highlight>
                <a:latin typeface="Roboto"/>
                <a:ea typeface="Roboto"/>
                <a:cs typeface="Roboto"/>
                <a:sym typeface="Roboto"/>
              </a:rPr>
              <a:t> import LinearRegression</a:t>
            </a:r>
            <a:endParaRPr b="0" i="0" sz="1600" u="none" cap="none" strike="noStrike">
              <a:solidFill>
                <a:srgbClr val="212529"/>
              </a:solidFill>
              <a:highlight>
                <a:srgbClr val="CDE8E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X_train, X_test, y_train, y_test </a:t>
            </a:r>
            <a:r>
              <a:rPr b="1" i="0" lang="en" sz="16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train_test_split(X, Y, test_size</a:t>
            </a:r>
            <a:r>
              <a:rPr b="1" i="0" lang="en" sz="16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6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0.3</a:t>
            </a: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random_state</a:t>
            </a:r>
            <a:r>
              <a:rPr b="1" i="0" lang="en" sz="16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6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100</a:t>
            </a: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6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lm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LinearRegression() # fit_intercept = True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model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lm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i="0" lang="en" sz="1500" u="none" cap="none" strike="noStrike">
                <a:solidFill>
                  <a:srgbClr val="6AA84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fit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X_train,y_train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predictions 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model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i="0" lang="en" sz="1500" u="none" cap="none" strike="noStrike">
                <a:solidFill>
                  <a:srgbClr val="6AA84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predict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X_test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model.coef_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model.intercept_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81" name="Google Shape;681;gea6541f34a_1_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82" name="Google Shape;682;gea6541f34a_1_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83" name="Google Shape;683;gea6541f34a_1_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684" name="Google Shape;684;gea6541f34a_1_33"/>
          <p:cNvSpPr txBox="1"/>
          <p:nvPr/>
        </p:nvSpPr>
        <p:spPr>
          <a:xfrm>
            <a:off x="444302" y="473875"/>
            <a:ext cx="32109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ntroduction to machine learning</a:t>
            </a:r>
            <a:endParaRPr b="0" i="0" sz="500" u="none" cap="none" strike="noStrike">
              <a:solidFill>
                <a:srgbClr val="000000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85" name="Google Shape;685;gea6541f34a_1_33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686" name="Google Shape;686;gea6541f34a_1_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gea6541f34a_1_33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Multiple Linear regression model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gea6541f34a_1_33"/>
          <p:cNvSpPr txBox="1"/>
          <p:nvPr/>
        </p:nvSpPr>
        <p:spPr>
          <a:xfrm>
            <a:off x="4508100" y="473875"/>
            <a:ext cx="4073400" cy="42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linear model can have multiple independent features. 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9" name="Google Shape;689;gea6541f34a_1_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78875" y="1537575"/>
            <a:ext cx="4008250" cy="300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0" name="Google Shape;690;gea6541f34a_1_3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325800" y="1090200"/>
            <a:ext cx="2190750" cy="19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95" name="Google Shape;695;gea6541f34a_1_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96" name="Google Shape;696;gea6541f34a_1_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97" name="Google Shape;697;gea6541f34a_1_1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gea6541f34a_1_124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OLS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99" name="Google Shape;699;gea6541f34a_1_124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700" name="Google Shape;700;gea6541f34a_1_1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gea6541f34a_1_124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to determine the coefficients of a linear model (I)?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gea6541f34a_1_124"/>
          <p:cNvSpPr txBox="1"/>
          <p:nvPr/>
        </p:nvSpPr>
        <p:spPr>
          <a:xfrm>
            <a:off x="4552950" y="1057275"/>
            <a:ext cx="4073400" cy="25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answer this question, we need to think about how we quantify the error made by the model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the model is perfect, the predictions are going to match the real values right? 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Therefore, a first tentative can be to add the differences between the real values and the predicted ones: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Char char="●"/>
            </a:pPr>
            <a:r>
              <a:rPr b="1" i="0" lang="en" sz="15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WARNING!!! This is dangerous, we can have error compensation!!</a:t>
            </a:r>
            <a:endParaRPr b="1" i="0" sz="15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3" name="Google Shape;703;gea6541f34a_1_1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780028" y="3479125"/>
            <a:ext cx="2115377" cy="65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08" name="Google Shape;708;gea6541f34a_1_1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09" name="Google Shape;709;gea6541f34a_1_1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10" name="Google Shape;710;gea6541f34a_1_1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711" name="Google Shape;711;gea6541f34a_1_136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OLS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2" name="Google Shape;712;gea6541f34a_1_136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713" name="Google Shape;713;gea6541f34a_1_1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gea6541f34a_1_136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to determine the coefficients of a linear model (II)?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gea6541f34a_1_136"/>
          <p:cNvSpPr txBox="1"/>
          <p:nvPr/>
        </p:nvSpPr>
        <p:spPr>
          <a:xfrm>
            <a:off x="4552950" y="1057275"/>
            <a:ext cx="4073400" cy="25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Then we need to get rid of the sign of the sign of the individual errors. 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other words, we want that all error contribute to the total error. Then, one possibility can be to take the absolute value: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However, this metric is problematic when determining the coefficients. 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We need to consider another metric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6" name="Google Shape;716;gea6541f34a_1_1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35728" y="2788375"/>
            <a:ext cx="2110325" cy="6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21" name="Google Shape;721;gea6541f34a_1_1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22" name="Google Shape;722;gea6541f34a_1_1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23" name="Google Shape;723;gea6541f34a_1_1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724" name="Google Shape;724;gea6541f34a_1_148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OLS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5" name="Google Shape;725;gea6541f34a_1_148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726" name="Google Shape;726;gea6541f34a_1_1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727" name="Google Shape;727;gea6541f34a_1_148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to determine the coefficients of a linear model (II)?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gea6541f34a_1_148"/>
          <p:cNvSpPr txBox="1"/>
          <p:nvPr/>
        </p:nvSpPr>
        <p:spPr>
          <a:xfrm>
            <a:off x="4552950" y="1057275"/>
            <a:ext cx="4073400" cy="25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Another way to get rid of the sign of the individual errors is by means of the square: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looks more feasible to </a:t>
            </a:r>
            <a:r>
              <a:rPr b="1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minimize.</a:t>
            </a:r>
            <a:endParaRPr b="1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9" name="Google Shape;729;gea6541f34a_1_14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60955" y="1960704"/>
            <a:ext cx="2555050" cy="716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34" name="Google Shape;734;gea6541f34a_1_1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35" name="Google Shape;735;gea6541f34a_1_1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36" name="Google Shape;736;gea6541f34a_1_1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737" name="Google Shape;737;gea6541f34a_1_160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OLS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8" name="Google Shape;738;gea6541f34a_1_160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739" name="Google Shape;739;gea6541f34a_1_16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gea6541f34a_1_160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Ordinary least square method (OLS)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gea6541f34a_1_160"/>
          <p:cNvSpPr txBox="1"/>
          <p:nvPr/>
        </p:nvSpPr>
        <p:spPr>
          <a:xfrm>
            <a:off x="4552950" y="1057275"/>
            <a:ext cx="4073400" cy="25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order to determine the optimal values for the linear model, this method makes MSE becomes minimum: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b="1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2" name="Google Shape;742;gea6541f34a_1_16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508555" y="2514075"/>
            <a:ext cx="2471400" cy="693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3" name="Google Shape;743;gea6541f34a_1_16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61325" y="3944250"/>
            <a:ext cx="1701477" cy="3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a6541f34a_0_25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3" name="Google Shape;233;gea6541f34a_0_2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8421" y="654875"/>
            <a:ext cx="8414528" cy="412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48" name="Google Shape;748;gea6541f34a_1_1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49" name="Google Shape;749;gea6541f34a_1_1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50" name="Google Shape;750;gea6541f34a_1_1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751" name="Google Shape;751;gea6541f34a_1_173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OLS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52" name="Google Shape;752;gea6541f34a_1_173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753" name="Google Shape;753;gea6541f34a_1_17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gea6541f34a_1_173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Ordinary least square method (OLS)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gea6541f34a_1_173"/>
          <p:cNvSpPr txBox="1"/>
          <p:nvPr/>
        </p:nvSpPr>
        <p:spPr>
          <a:xfrm>
            <a:off x="4572000" y="473875"/>
            <a:ext cx="4073400" cy="25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According to this method the values for the linear model are: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b="1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6" name="Google Shape;756;gea6541f34a_1_17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66064" y="3205801"/>
            <a:ext cx="1317096" cy="54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7" name="Google Shape;757;gea6541f34a_1_17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473875" y="1350750"/>
            <a:ext cx="1701477" cy="3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gea6541f34a_1_17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453063" y="2178294"/>
            <a:ext cx="1743075" cy="5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63" name="Google Shape;763;gea6541f34a_1_1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64" name="Google Shape;764;gea6541f34a_1_1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765" name="Google Shape;765;gea6541f34a_1_187"/>
          <p:cNvSpPr txBox="1"/>
          <p:nvPr/>
        </p:nvSpPr>
        <p:spPr>
          <a:xfrm>
            <a:off x="444298" y="473875"/>
            <a:ext cx="54612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Error metrics in regression models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6" name="Google Shape;766;gea6541f34a_1_187"/>
          <p:cNvSpPr txBox="1"/>
          <p:nvPr/>
        </p:nvSpPr>
        <p:spPr>
          <a:xfrm>
            <a:off x="392899" y="959655"/>
            <a:ext cx="1428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Metrics: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7" name="Google Shape;767;gea6541f34a_1_187"/>
          <p:cNvSpPr txBox="1"/>
          <p:nvPr/>
        </p:nvSpPr>
        <p:spPr>
          <a:xfrm>
            <a:off x="444300" y="1412100"/>
            <a:ext cx="8068800" cy="36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Mean error: 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can suffer from error compensation.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closer to zero, the better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Mean absolute error: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easy to minimize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smaller the better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Mean squared error: 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Easy to minimize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smaller the better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Too sensitive to outliers in predictions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Squared units!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Root mean square error: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easy to minimize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smaller the better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sensitive to outliers in predictions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Correct units!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8" name="Google Shape;768;gea6541f34a_1_18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77425" y="1457325"/>
            <a:ext cx="1619250" cy="50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9" name="Google Shape;769;gea6541f34a_1_18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77425" y="2210500"/>
            <a:ext cx="1733550" cy="50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0" name="Google Shape;770;gea6541f34a_1_18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377425" y="3114850"/>
            <a:ext cx="1800225" cy="50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1" name="Google Shape;771;gea6541f34a_1_18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377425" y="4061350"/>
            <a:ext cx="21336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gea6541f34a_1_187"/>
          <p:cNvSpPr txBox="1"/>
          <p:nvPr/>
        </p:nvSpPr>
        <p:spPr>
          <a:xfrm>
            <a:off x="6833075" y="1368175"/>
            <a:ext cx="2212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Sklearn mean absolute error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Sklearn mean squared error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77" name="Google Shape;777;gea6541f34a_1_2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78" name="Google Shape;778;gea6541f34a_1_2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gea6541f34a_1_200"/>
          <p:cNvSpPr txBox="1"/>
          <p:nvPr/>
        </p:nvSpPr>
        <p:spPr>
          <a:xfrm>
            <a:off x="444298" y="473875"/>
            <a:ext cx="54612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Error metrics in regression models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gea6541f34a_1_200"/>
          <p:cNvSpPr txBox="1"/>
          <p:nvPr/>
        </p:nvSpPr>
        <p:spPr>
          <a:xfrm>
            <a:off x="392899" y="959655"/>
            <a:ext cx="1428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Metrics: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gea6541f34a_1_200"/>
          <p:cNvSpPr txBox="1"/>
          <p:nvPr/>
        </p:nvSpPr>
        <p:spPr>
          <a:xfrm>
            <a:off x="444300" y="1412100"/>
            <a:ext cx="8068800" cy="3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R2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Provides a measurement of the “explanatory” power of a model (shows how much variance of y can be explained by the independent features)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Compares the variance of your model’s errors against the “mean model” (model for which all the predictions are the mean of the dependent variable)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Increases with every independent feature you add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Provides a way to compare the performance of several models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Adjusted R2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Provides a measurement of the “explanatory” power of a model taking into account the number of independent features used by the model.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Only increases if the inclusion of a new feature improves the model’s performance.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2" name="Google Shape;782;gea6541f34a_1_20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70526" y="4403350"/>
            <a:ext cx="2254250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gea6541f34a_1_20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161992" y="2891912"/>
            <a:ext cx="2274200" cy="543179"/>
          </a:xfrm>
          <a:prstGeom prst="rect">
            <a:avLst/>
          </a:prstGeom>
          <a:noFill/>
          <a:ln>
            <a:noFill/>
          </a:ln>
        </p:spPr>
      </p:pic>
      <p:sp>
        <p:nvSpPr>
          <p:cNvPr id="784" name="Google Shape;784;gea6541f34a_1_200"/>
          <p:cNvSpPr txBox="1"/>
          <p:nvPr/>
        </p:nvSpPr>
        <p:spPr>
          <a:xfrm>
            <a:off x="6638725" y="2963400"/>
            <a:ext cx="239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Sklearn r2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89" name="Google Shape;789;gea6541f34a_1_2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90" name="Google Shape;790;gea6541f34a_1_2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791" name="Google Shape;791;gea6541f34a_1_211"/>
          <p:cNvSpPr txBox="1"/>
          <p:nvPr/>
        </p:nvSpPr>
        <p:spPr>
          <a:xfrm>
            <a:off x="444298" y="473875"/>
            <a:ext cx="54612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Where to evaluate the error metrics?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gea6541f34a_1_211"/>
          <p:cNvSpPr txBox="1"/>
          <p:nvPr/>
        </p:nvSpPr>
        <p:spPr>
          <a:xfrm>
            <a:off x="444300" y="1412100"/>
            <a:ext cx="8068800" cy="3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Evaluate the error metrics in: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Train set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Test set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Compare the error metrics in both sets: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If error_train very high -&gt; Underfitting ( consider other model or to  add more variables)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If error_train &lt;= error_test -&gt; Ok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If error_train very small and &lt;&lt;&lt;&lt; error_test -&gt; </a:t>
            </a:r>
            <a:r>
              <a:rPr b="1" i="0" lang="en" sz="14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Overfitting!!!! 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 you overtrained your model  or you did not applied the transformer to the test set ).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97" name="Google Shape;797;gea6541f34a_1_2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98" name="Google Shape;798;gea6541f34a_1_2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799" name="Google Shape;799;gea6541f34a_1_218"/>
          <p:cNvSpPr txBox="1"/>
          <p:nvPr/>
        </p:nvSpPr>
        <p:spPr>
          <a:xfrm>
            <a:off x="444298" y="473875"/>
            <a:ext cx="54612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Analyzing your model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gea6541f34a_1_218"/>
          <p:cNvSpPr txBox="1"/>
          <p:nvPr/>
        </p:nvSpPr>
        <p:spPr>
          <a:xfrm>
            <a:off x="444300" y="1412100"/>
            <a:ext cx="8068800" cy="3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Make a scatter plot of the predicted values against the real values. In a perfect model, the predicted values match the real values, therefore you should see an straight line.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Pot the distribution of the residuals (real_value - predicted_value) they should look normally distributed. Deviations from normality means average over/under estimation.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01" name="Google Shape;801;gea6541f34a_1_2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2972" y="2856075"/>
            <a:ext cx="3027550" cy="213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2" name="Google Shape;802;gea6541f34a_1_2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64500" y="2816212"/>
            <a:ext cx="2217701" cy="221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807" name="Google Shape;807;gea6541f34a_1_2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808" name="Google Shape;808;gea6541f34a_1_227"/>
          <p:cNvSpPr txBox="1"/>
          <p:nvPr/>
        </p:nvSpPr>
        <p:spPr>
          <a:xfrm>
            <a:off x="444298" y="473875"/>
            <a:ext cx="54612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Feature importance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gea6541f34a_1_227"/>
          <p:cNvSpPr txBox="1"/>
          <p:nvPr/>
        </p:nvSpPr>
        <p:spPr>
          <a:xfrm>
            <a:off x="444300" y="1412100"/>
            <a:ext cx="4963800" cy="3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order to check which independent features are more relevant to your model, compare the </a:t>
            </a:r>
            <a:r>
              <a:rPr b="1" i="0" lang="en" sz="14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absolute value of each coefficient.</a:t>
            </a:r>
            <a:endParaRPr b="1" i="0" sz="14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Roboto"/>
              <a:buChar char="●"/>
            </a:pPr>
            <a:r>
              <a:rPr b="1" i="0" lang="en" sz="14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Only valid if all the features are in the same scale.</a:t>
            </a:r>
            <a:endParaRPr b="1" i="0" sz="14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0" name="Google Shape;810;gea6541f34a_1_2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05500" y="374775"/>
            <a:ext cx="2411377" cy="4521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ea6541f34a_2_0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6" name="Google Shape;816;gea6541f34a_2_0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Tableau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interface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17" name="Google Shape;817;gea6541f34a_2_0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ea6541f34a_2_171"/>
          <p:cNvSpPr txBox="1"/>
          <p:nvPr/>
        </p:nvSpPr>
        <p:spPr>
          <a:xfrm>
            <a:off x="585600" y="909400"/>
            <a:ext cx="8051100" cy="3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2100"/>
              <a:buFont typeface="Montserrat"/>
              <a:buChar char="●"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IMPORTING FILES, connecting to a Data source.</a:t>
            </a:r>
            <a:endParaRPr b="1" sz="21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2100"/>
              <a:buFont typeface="Montserrat"/>
              <a:buChar char="●"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SHEETS, DASHBOARDS AND STORIES 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3" name="Google Shape;823;gea6541f34a_2_17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4" name="Google Shape;824;gea6541f34a_2_171"/>
          <p:cNvSpPr txBox="1"/>
          <p:nvPr/>
        </p:nvSpPr>
        <p:spPr>
          <a:xfrm>
            <a:off x="924000" y="2802550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ea6541f34a_3_0"/>
          <p:cNvSpPr txBox="1"/>
          <p:nvPr/>
        </p:nvSpPr>
        <p:spPr>
          <a:xfrm>
            <a:off x="560675" y="669175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9900FF"/>
                </a:solidFill>
                <a:latin typeface="Montserrat"/>
                <a:ea typeface="Montserrat"/>
                <a:cs typeface="Montserrat"/>
                <a:sym typeface="Montserrat"/>
              </a:rPr>
              <a:t>DATA WINDOW</a:t>
            </a:r>
            <a:endParaRPr b="0" i="0" sz="2100" u="none" cap="none" strike="noStrike">
              <a:solidFill>
                <a:srgbClr val="99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0" name="Google Shape;830;gea6541f34a_3_0"/>
          <p:cNvSpPr txBox="1"/>
          <p:nvPr/>
        </p:nvSpPr>
        <p:spPr>
          <a:xfrm>
            <a:off x="622450" y="1098300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06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50"/>
              <a:buFont typeface="Roboto"/>
              <a:buChar char="●"/>
            </a:pP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Fields are split into:</a:t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06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50"/>
              <a:buFont typeface="Roboto"/>
              <a:buChar char="○"/>
            </a:pP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Dimensions (splittable)</a:t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06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50"/>
              <a:buFont typeface="Roboto"/>
              <a:buChar char="○"/>
            </a:pP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Measures (amount)</a:t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06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50"/>
              <a:buFont typeface="Roboto"/>
              <a:buChar char="○"/>
            </a:pP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Geographicals</a:t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31" name="Google Shape;831;gea6541f34a_3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72051" y="1872350"/>
            <a:ext cx="5347523" cy="2582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ea6541f34a_3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DIMENSIONS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7" name="Google Shape;837;gea6541f34a_3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8" name="Google Shape;838;gea6541f34a_3_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●"/>
            </a:pPr>
            <a:r>
              <a:rPr b="0" i="0" lang="en" sz="16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are typically “categorical” columns that you can use to “split” the data.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MEASURES</a:t>
            </a:r>
            <a:endParaRPr sz="21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●"/>
            </a:pPr>
            <a:r>
              <a:rPr lang="en" sz="165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They are typically “numerical” columns. :</a:t>
            </a:r>
            <a:endParaRPr sz="165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1" marL="9144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○"/>
            </a:pPr>
            <a:r>
              <a:rPr lang="en" sz="165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Numerical values</a:t>
            </a:r>
            <a:endParaRPr sz="165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1" marL="9144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○"/>
            </a:pPr>
            <a:r>
              <a:rPr lang="en" sz="165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Averages</a:t>
            </a:r>
            <a:endParaRPr sz="165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1" marL="9144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○"/>
            </a:pPr>
            <a:r>
              <a:rPr lang="en" sz="165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Counts</a:t>
            </a:r>
            <a:endParaRPr sz="165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1" marL="9144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○"/>
            </a:pPr>
            <a:r>
              <a:rPr lang="en" sz="165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Sums….</a:t>
            </a:r>
            <a:endParaRPr sz="16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ea6541f34a_0_26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9" name="Google Shape;239;gea6541f34a_0_2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6025" y="373625"/>
            <a:ext cx="4831950" cy="439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ea6541f34a_3_1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MARKS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4" name="Google Shape;844;gea6541f34a_3_1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5" name="Google Shape;845;gea6541f34a_3_18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●"/>
            </a:pPr>
            <a:r>
              <a:rPr b="0" i="0" lang="en" sz="16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allow you to control the display of a graph: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○"/>
            </a:pPr>
            <a:r>
              <a:rPr b="0" i="0" lang="en" sz="16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Color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○"/>
            </a:pPr>
            <a:r>
              <a:rPr b="0" i="0" lang="en" sz="16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Size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○"/>
            </a:pPr>
            <a:r>
              <a:rPr b="0" i="0" lang="en" sz="16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Text…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●"/>
            </a:pPr>
            <a:r>
              <a:rPr b="0" i="0" lang="en" sz="16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also allow you to add additional features.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46" name="Google Shape;846;gea6541f34a_3_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31563" y="1620700"/>
            <a:ext cx="1914525" cy="2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ea6541f34a_3_25"/>
          <p:cNvSpPr txBox="1"/>
          <p:nvPr>
            <p:ph type="title"/>
          </p:nvPr>
        </p:nvSpPr>
        <p:spPr>
          <a:xfrm>
            <a:off x="623400" y="818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2DC5FA"/>
                </a:solidFill>
              </a:rPr>
              <a:t>FILTERS</a:t>
            </a:r>
            <a:endParaRPr b="1">
              <a:solidFill>
                <a:srgbClr val="2DC5FA"/>
              </a:solidFill>
            </a:endParaRPr>
          </a:p>
        </p:txBody>
      </p:sp>
      <p:sp>
        <p:nvSpPr>
          <p:cNvPr id="852" name="Google Shape;852;gea6541f34a_3_25"/>
          <p:cNvSpPr txBox="1"/>
          <p:nvPr>
            <p:ph idx="1" type="body"/>
          </p:nvPr>
        </p:nvSpPr>
        <p:spPr>
          <a:xfrm>
            <a:off x="616500" y="1533475"/>
            <a:ext cx="7463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Drag and drop the variable you want to filter to the pane: “Filters”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2DC5FA"/>
                </a:solidFill>
              </a:rPr>
              <a:t>NOTES</a:t>
            </a:r>
            <a:endParaRPr b="1" sz="2800">
              <a:solidFill>
                <a:srgbClr val="2DC5FA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Right click on an empty espace on the canvas to add a note.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2DC5FA"/>
                </a:solidFill>
              </a:rPr>
              <a:t>TITLES</a:t>
            </a:r>
            <a:endParaRPr b="1" sz="2800">
              <a:solidFill>
                <a:srgbClr val="2DC5FA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Right click on the canvas name.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ea6541f34a_3_45"/>
          <p:cNvSpPr txBox="1"/>
          <p:nvPr>
            <p:ph type="title"/>
          </p:nvPr>
        </p:nvSpPr>
        <p:spPr>
          <a:xfrm>
            <a:off x="623400" y="862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2DC5FA"/>
                </a:solidFill>
              </a:rPr>
              <a:t>SHOW ME TAB</a:t>
            </a:r>
            <a:endParaRPr b="1">
              <a:solidFill>
                <a:srgbClr val="2DC5FA"/>
              </a:solidFill>
            </a:endParaRPr>
          </a:p>
        </p:txBody>
      </p:sp>
      <p:sp>
        <p:nvSpPr>
          <p:cNvPr id="858" name="Google Shape;858;gea6541f34a_3_45"/>
          <p:cNvSpPr txBox="1"/>
          <p:nvPr>
            <p:ph idx="1" type="body"/>
          </p:nvPr>
        </p:nvSpPr>
        <p:spPr>
          <a:xfrm>
            <a:off x="485725" y="14916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 the top right, you should see the “Show me” tab which allows you 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	Select the type of visualization you want.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dimensions and measurements that you have in the canvas determine the available plots.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also tell you what you need in order to build the visualization: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Dimensions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Measurements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a6541f34a_3_50"/>
          <p:cNvSpPr txBox="1"/>
          <p:nvPr>
            <p:ph type="title"/>
          </p:nvPr>
        </p:nvSpPr>
        <p:spPr>
          <a:xfrm>
            <a:off x="623400" y="862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2DC5FA"/>
                </a:solidFill>
              </a:rPr>
              <a:t>SCATTER PLOTS</a:t>
            </a:r>
            <a:endParaRPr b="1">
              <a:solidFill>
                <a:srgbClr val="2DC5FA"/>
              </a:solidFill>
            </a:endParaRPr>
          </a:p>
        </p:txBody>
      </p:sp>
      <p:sp>
        <p:nvSpPr>
          <p:cNvPr id="864" name="Google Shape;864;gea6541f34a_3_50"/>
          <p:cNvSpPr txBox="1"/>
          <p:nvPr>
            <p:ph idx="1" type="body"/>
          </p:nvPr>
        </p:nvSpPr>
        <p:spPr>
          <a:xfrm>
            <a:off x="485725" y="14916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Drag and drop the variable you want to be displayed on the ‘y’ axis in the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“Columns” toolbar.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Drag and drop the variable you want to be displayed on the ‘X’ axis in the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“Rows” toolbar.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 to the menu and select Analysis and uncheck “Aggregate Measures”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ea6541f34a_3_55"/>
          <p:cNvSpPr txBox="1"/>
          <p:nvPr>
            <p:ph type="title"/>
          </p:nvPr>
        </p:nvSpPr>
        <p:spPr>
          <a:xfrm>
            <a:off x="623400" y="862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2DC5FA"/>
                </a:solidFill>
              </a:rPr>
              <a:t>ANALYTICS TAB</a:t>
            </a:r>
            <a:endParaRPr b="1">
              <a:solidFill>
                <a:srgbClr val="2DC5FA"/>
              </a:solidFill>
            </a:endParaRPr>
          </a:p>
        </p:txBody>
      </p:sp>
      <p:sp>
        <p:nvSpPr>
          <p:cNvPr id="870" name="Google Shape;870;gea6541f34a_3_55"/>
          <p:cNvSpPr txBox="1"/>
          <p:nvPr>
            <p:ph idx="1" type="body"/>
          </p:nvPr>
        </p:nvSpPr>
        <p:spPr>
          <a:xfrm>
            <a:off x="311700" y="1435100"/>
            <a:ext cx="6140700" cy="15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 the “Data panel” there is another tab called “Analytics” which contains options to add trend lines.</a:t>
            </a:r>
            <a:endParaRPr/>
          </a:p>
        </p:txBody>
      </p:sp>
      <p:pic>
        <p:nvPicPr>
          <p:cNvPr id="871" name="Google Shape;871;gea6541f34a_3_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31628" y="862400"/>
            <a:ext cx="1616194" cy="353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ea6541f34a_2_166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gea6541f34a_2_166"/>
          <p:cNvSpPr txBox="1"/>
          <p:nvPr>
            <p:ph idx="2" type="title"/>
          </p:nvPr>
        </p:nvSpPr>
        <p:spPr>
          <a:xfrm>
            <a:off x="420076" y="2909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Arial"/>
                <a:ea typeface="Arial"/>
                <a:cs typeface="Arial"/>
                <a:sym typeface="Arial"/>
              </a:rPr>
              <a:t>Tableau Chart Types</a:t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ea6541f34a_3_12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SCATTER PLOTS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3" name="Google Shape;883;gea6541f34a_3_12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4" name="Google Shape;884;gea6541f34a_3_125"/>
          <p:cNvSpPr txBox="1"/>
          <p:nvPr/>
        </p:nvSpPr>
        <p:spPr>
          <a:xfrm>
            <a:off x="935825" y="1521625"/>
            <a:ext cx="33747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are useful to show the relationship between two numerical variables.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85" name="Google Shape;885;gea6541f34a_3_1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05300" y="1392097"/>
            <a:ext cx="3882014" cy="313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ea6541f34a_3_13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LINE PLOTS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1" name="Google Shape;891;gea6541f34a_3_13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2" name="Google Shape;892;gea6541f34a_3_132"/>
          <p:cNvSpPr txBox="1"/>
          <p:nvPr/>
        </p:nvSpPr>
        <p:spPr>
          <a:xfrm>
            <a:off x="707225" y="1521625"/>
            <a:ext cx="35241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are used when we want to plot continuous data ( time evolution )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can contain: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Single series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Two series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Multiple series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93" name="Google Shape;893;gea6541f34a_3_1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50425" y="1623475"/>
            <a:ext cx="41148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ea6541f34a_3_13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BAR PLOTS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9" name="Google Shape;899;gea6541f34a_3_13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0" name="Google Shape;900;gea6541f34a_3_139"/>
          <p:cNvSpPr txBox="1"/>
          <p:nvPr/>
        </p:nvSpPr>
        <p:spPr>
          <a:xfrm>
            <a:off x="707225" y="1521625"/>
            <a:ext cx="3240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Used to show quantities for  categorical data.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Be careful to show a zero baseline! </a:t>
            </a:r>
            <a:endParaRPr b="1" i="0" sz="18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01" name="Google Shape;901;gea6541f34a_3_1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47225" y="1237525"/>
            <a:ext cx="4689476" cy="3224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ea6541f34a_3_14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TEXT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7" name="Google Shape;907;gea6541f34a_3_14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8" name="Google Shape;908;gea6541f34a_3_146"/>
          <p:cNvSpPr txBox="1"/>
          <p:nvPr/>
        </p:nvSpPr>
        <p:spPr>
          <a:xfrm>
            <a:off x="777500" y="1569975"/>
            <a:ext cx="76554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Text tags can reinforce the message.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" sz="7200" u="none" cap="none" strike="noStrike">
                <a:solidFill>
                  <a:srgbClr val="2DC5FA"/>
                </a:solidFill>
                <a:latin typeface="Arial"/>
                <a:ea typeface="Arial"/>
                <a:cs typeface="Arial"/>
                <a:sym typeface="Arial"/>
              </a:rPr>
              <a:t>85% </a:t>
            </a:r>
            <a:endParaRPr b="1" i="0" sz="7200" u="none" cap="none" strike="noStrike">
              <a:solidFill>
                <a:srgbClr val="2DC5F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i="0" lang="en" sz="5600" u="none" cap="none" strike="noStrike">
                <a:solidFill>
                  <a:srgbClr val="2DC5FA"/>
                </a:solidFill>
                <a:latin typeface="Arial"/>
                <a:ea typeface="Arial"/>
                <a:cs typeface="Arial"/>
                <a:sym typeface="Arial"/>
              </a:rPr>
              <a:t>employment rate</a:t>
            </a:r>
            <a:endParaRPr b="1" i="0" sz="5600" u="none" cap="none" strike="noStrike">
              <a:solidFill>
                <a:srgbClr val="2DC5FA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gea6541f34a_0_268"/>
          <p:cNvPicPr preferRelativeResize="0"/>
          <p:nvPr/>
        </p:nvPicPr>
        <p:blipFill rotWithShape="1">
          <a:blip r:embed="rId4">
            <a:alphaModFix/>
          </a:blip>
          <a:srcRect b="4987" l="0" r="0" t="4662"/>
          <a:stretch/>
        </p:blipFill>
        <p:spPr>
          <a:xfrm>
            <a:off x="1043875" y="489350"/>
            <a:ext cx="3831249" cy="4149099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gea6541f34a_0_26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ea6541f34a_3_15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Pie Chart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4" name="Google Shape;914;gea6541f34a_3_152"/>
          <p:cNvSpPr txBox="1"/>
          <p:nvPr/>
        </p:nvSpPr>
        <p:spPr>
          <a:xfrm>
            <a:off x="439125" y="446350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5" name="Google Shape;915;gea6541f34a_3_15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16" name="Google Shape;916;gea6541f34a_3_1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800" y="1541850"/>
            <a:ext cx="7757998" cy="282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ea6541f34a_3_15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USE CONTRAST TO FOCUS THE ATTENTION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2" name="Google Shape;922;gea6541f34a_3_15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3" name="Google Shape;923;gea6541f34a_3_15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24" name="Google Shape;924;gea6541f34a_3_1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52600" y="1648375"/>
            <a:ext cx="5893800" cy="294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ea6541f34a_3_30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2DC5FA"/>
                </a:solidFill>
              </a:rPr>
              <a:t>Tableau Table Calculations</a:t>
            </a:r>
            <a:endParaRPr/>
          </a:p>
        </p:txBody>
      </p:sp>
      <p:sp>
        <p:nvSpPr>
          <p:cNvPr id="930" name="Google Shape;930;gea6541f34a_3_30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ea6541f34a_3_22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QUICK TABLE CALCULATION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6" name="Google Shape;936;gea6541f34a_3_22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7" name="Google Shape;937;gea6541f34a_3_225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are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quick types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of calculations that can be performed on a 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"/>
                <a:ea typeface="Roboto"/>
                <a:cs typeface="Roboto"/>
                <a:sym typeface="Roboto"/>
              </a:rPr>
              <a:t>measurement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of a view/plot (instead of the usual aggregation function).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are not stored, they are just used and displayed.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ea6541f34a_3_23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TABLE CALCULATIONS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3" name="Google Shape;943;gea6541f34a_3_23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4" name="Google Shape;944;gea6541f34a_3_231"/>
          <p:cNvSpPr txBox="1"/>
          <p:nvPr/>
        </p:nvSpPr>
        <p:spPr>
          <a:xfrm>
            <a:off x="707225" y="1521625"/>
            <a:ext cx="71583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are calculations which can be stored -&gt; equivalent to add a new column to the data.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are computed creating a new “calculated field”.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 the drop down menu of the 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"/>
                <a:ea typeface="Roboto"/>
                <a:cs typeface="Roboto"/>
                <a:sym typeface="Roboto"/>
              </a:rPr>
              <a:t>measurement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select “Table calculation”.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Set: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○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“Calculation Type” to the “Percentage of total”.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○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“Compute Using” to “Specific Dimensions” and check “process step”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○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“Relative to” to “Start”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ea6541f34a_3_23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BINNIG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0" name="Google Shape;950;gea6541f34a_3_23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1" name="Google Shape;951;gea6541f34a_3_237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There are three ways of creating bins: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Using the “create bin” option.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Using IF-ELSE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Group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gea6541f34a_0_2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53125" y="608215"/>
            <a:ext cx="7237759" cy="418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ea6541f34a_0_27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